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sldIdLst>
    <p:sldId id="276" r:id="rId2"/>
    <p:sldId id="256" r:id="rId3"/>
    <p:sldId id="278" r:id="rId4"/>
    <p:sldId id="270" r:id="rId5"/>
    <p:sldId id="269" r:id="rId6"/>
    <p:sldId id="279" r:id="rId7"/>
    <p:sldId id="280" r:id="rId8"/>
    <p:sldId id="281" r:id="rId9"/>
    <p:sldId id="271" r:id="rId10"/>
    <p:sldId id="274" r:id="rId11"/>
    <p:sldId id="282" r:id="rId12"/>
    <p:sldId id="263" r:id="rId13"/>
    <p:sldId id="266" r:id="rId14"/>
    <p:sldId id="275" r:id="rId15"/>
    <p:sldId id="273" r:id="rId16"/>
    <p:sldId id="265" r:id="rId17"/>
    <p:sldId id="264" r:id="rId18"/>
    <p:sldId id="268" r:id="rId19"/>
  </p:sldIdLst>
  <p:sldSz cx="12192000" cy="6858000"/>
  <p:notesSz cx="6797675" cy="99266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37"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69CF1AB2-1976-4502-BF36-3FF5EA218861}" styleName="中間スタイル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353" autoAdjust="0"/>
  </p:normalViewPr>
  <p:slideViewPr>
    <p:cSldViewPr snapToGrid="0">
      <p:cViewPr varScale="1">
        <p:scale>
          <a:sx n="73" d="100"/>
          <a:sy n="73" d="100"/>
        </p:scale>
        <p:origin x="618" y="72"/>
      </p:cViewPr>
      <p:guideLst>
        <p:guide orient="horz" pos="2137"/>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46247" cy="498328"/>
          </a:xfrm>
          <a:prstGeom prst="rect">
            <a:avLst/>
          </a:prstGeom>
        </p:spPr>
        <p:txBody>
          <a:bodyPr vert="horz" lIns="92093" tIns="46047" rIns="92093" bIns="46047" rtlCol="0"/>
          <a:lstStyle>
            <a:lvl1pPr algn="l">
              <a:defRPr sz="1200"/>
            </a:lvl1pPr>
          </a:lstStyle>
          <a:p>
            <a:endParaRPr kumimoji="1" lang="ja-JP" altLang="en-US"/>
          </a:p>
        </p:txBody>
      </p:sp>
      <p:sp>
        <p:nvSpPr>
          <p:cNvPr id="3" name="日付プレースホルダー 2"/>
          <p:cNvSpPr>
            <a:spLocks noGrp="1"/>
          </p:cNvSpPr>
          <p:nvPr>
            <p:ph type="dt" idx="1"/>
          </p:nvPr>
        </p:nvSpPr>
        <p:spPr>
          <a:xfrm>
            <a:off x="3849826" y="0"/>
            <a:ext cx="2946246" cy="498328"/>
          </a:xfrm>
          <a:prstGeom prst="rect">
            <a:avLst/>
          </a:prstGeom>
        </p:spPr>
        <p:txBody>
          <a:bodyPr vert="horz" lIns="92093" tIns="46047" rIns="92093" bIns="46047" rtlCol="0"/>
          <a:lstStyle>
            <a:lvl1pPr algn="r">
              <a:defRPr sz="1200"/>
            </a:lvl1pPr>
          </a:lstStyle>
          <a:p>
            <a:fld id="{0EEE4C50-2B91-41FC-9204-0D646C5853CA}" type="datetimeFigureOut">
              <a:rPr kumimoji="1" lang="ja-JP" altLang="en-US" smtClean="0"/>
              <a:t>2019/11/25</a:t>
            </a:fld>
            <a:endParaRPr kumimoji="1" lang="ja-JP" altLang="en-US"/>
          </a:p>
        </p:txBody>
      </p:sp>
      <p:sp>
        <p:nvSpPr>
          <p:cNvPr id="4" name="スライド イメージ プレースホルダー 3"/>
          <p:cNvSpPr>
            <a:spLocks noGrp="1" noRot="1" noChangeAspect="1"/>
          </p:cNvSpPr>
          <p:nvPr>
            <p:ph type="sldImg" idx="2"/>
          </p:nvPr>
        </p:nvSpPr>
        <p:spPr>
          <a:xfrm>
            <a:off x="420688" y="1241425"/>
            <a:ext cx="5956300" cy="3349625"/>
          </a:xfrm>
          <a:prstGeom prst="rect">
            <a:avLst/>
          </a:prstGeom>
          <a:noFill/>
          <a:ln w="12700">
            <a:solidFill>
              <a:prstClr val="black"/>
            </a:solidFill>
          </a:ln>
        </p:spPr>
        <p:txBody>
          <a:bodyPr vert="horz" lIns="92093" tIns="46047" rIns="92093" bIns="46047" rtlCol="0" anchor="ctr"/>
          <a:lstStyle/>
          <a:p>
            <a:endParaRPr lang="ja-JP" altLang="en-US"/>
          </a:p>
        </p:txBody>
      </p:sp>
      <p:sp>
        <p:nvSpPr>
          <p:cNvPr id="5" name="ノート プレースホルダー 4"/>
          <p:cNvSpPr>
            <a:spLocks noGrp="1"/>
          </p:cNvSpPr>
          <p:nvPr>
            <p:ph type="body" sz="quarter" idx="3"/>
          </p:nvPr>
        </p:nvSpPr>
        <p:spPr>
          <a:xfrm>
            <a:off x="679289" y="4777246"/>
            <a:ext cx="5439101" cy="3908363"/>
          </a:xfrm>
          <a:prstGeom prst="rect">
            <a:avLst/>
          </a:prstGeom>
        </p:spPr>
        <p:txBody>
          <a:bodyPr vert="horz" lIns="92093" tIns="46047" rIns="92093" bIns="46047"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428310"/>
            <a:ext cx="2946247" cy="498328"/>
          </a:xfrm>
          <a:prstGeom prst="rect">
            <a:avLst/>
          </a:prstGeom>
        </p:spPr>
        <p:txBody>
          <a:bodyPr vert="horz" lIns="92093" tIns="46047" rIns="92093" bIns="46047"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49826" y="9428310"/>
            <a:ext cx="2946246" cy="498328"/>
          </a:xfrm>
          <a:prstGeom prst="rect">
            <a:avLst/>
          </a:prstGeom>
        </p:spPr>
        <p:txBody>
          <a:bodyPr vert="horz" lIns="92093" tIns="46047" rIns="92093" bIns="46047" rtlCol="0" anchor="b"/>
          <a:lstStyle>
            <a:lvl1pPr algn="r">
              <a:defRPr sz="1200"/>
            </a:lvl1pPr>
          </a:lstStyle>
          <a:p>
            <a:fld id="{A12B23F0-FD23-4EA4-8B40-5CC55C9DB1F3}" type="slidenum">
              <a:rPr kumimoji="1" lang="ja-JP" altLang="en-US" smtClean="0"/>
              <a:t>‹#›</a:t>
            </a:fld>
            <a:endParaRPr kumimoji="1" lang="ja-JP" altLang="en-US"/>
          </a:p>
        </p:txBody>
      </p:sp>
    </p:spTree>
    <p:extLst>
      <p:ext uri="{BB962C8B-B14F-4D97-AF65-F5344CB8AC3E}">
        <p14:creationId xmlns:p14="http://schemas.microsoft.com/office/powerpoint/2010/main" val="884518105"/>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A12B23F0-FD23-4EA4-8B40-5CC55C9DB1F3}" type="slidenum">
              <a:rPr kumimoji="1" lang="ja-JP" altLang="en-US" smtClean="0"/>
              <a:t>15</a:t>
            </a:fld>
            <a:endParaRPr kumimoji="1" lang="ja-JP" altLang="en-US"/>
          </a:p>
        </p:txBody>
      </p:sp>
    </p:spTree>
    <p:extLst>
      <p:ext uri="{BB962C8B-B14F-4D97-AF65-F5344CB8AC3E}">
        <p14:creationId xmlns:p14="http://schemas.microsoft.com/office/powerpoint/2010/main" val="308736981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1810DFC-2342-4BF9-9FC8-6E0056CB4273}"/>
              </a:ext>
            </a:extLst>
          </p:cNvPr>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818A6843-BA3B-4202-9AE7-8046D95F27D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EC93871A-7BF0-4A72-BC87-28AED58E0DF7}"/>
              </a:ext>
            </a:extLst>
          </p:cNvPr>
          <p:cNvSpPr>
            <a:spLocks noGrp="1"/>
          </p:cNvSpPr>
          <p:nvPr>
            <p:ph type="dt" sz="half" idx="10"/>
          </p:nvPr>
        </p:nvSpPr>
        <p:spPr/>
        <p:txBody>
          <a:bodyPr/>
          <a:lstStyle/>
          <a:p>
            <a:fld id="{823FCAB8-E8E7-440E-94BC-D7033C3D2CE2}" type="datetimeFigureOut">
              <a:rPr kumimoji="1" lang="ja-JP" altLang="en-US" smtClean="0"/>
              <a:t>2019/11/25</a:t>
            </a:fld>
            <a:endParaRPr kumimoji="1" lang="ja-JP" altLang="en-US"/>
          </a:p>
        </p:txBody>
      </p:sp>
      <p:sp>
        <p:nvSpPr>
          <p:cNvPr id="5" name="フッター プレースホルダー 4">
            <a:extLst>
              <a:ext uri="{FF2B5EF4-FFF2-40B4-BE49-F238E27FC236}">
                <a16:creationId xmlns:a16="http://schemas.microsoft.com/office/drawing/2014/main" id="{F0C272CC-979E-442B-8221-7D5B1621FF60}"/>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FC9F5558-6C3C-46C8-9CAA-C25DA9F8D689}"/>
              </a:ext>
            </a:extLst>
          </p:cNvPr>
          <p:cNvSpPr>
            <a:spLocks noGrp="1"/>
          </p:cNvSpPr>
          <p:nvPr>
            <p:ph type="sldNum" sz="quarter" idx="12"/>
          </p:nvPr>
        </p:nvSpPr>
        <p:spPr/>
        <p:txBody>
          <a:bodyPr/>
          <a:lstStyle/>
          <a:p>
            <a:fld id="{50647855-4B12-47AB-82FA-34BE4B09B3B7}" type="slidenum">
              <a:rPr kumimoji="1" lang="ja-JP" altLang="en-US" smtClean="0"/>
              <a:t>‹#›</a:t>
            </a:fld>
            <a:endParaRPr kumimoji="1" lang="ja-JP" altLang="en-US"/>
          </a:p>
        </p:txBody>
      </p:sp>
      <p:pic>
        <p:nvPicPr>
          <p:cNvPr id="7" name="図 6"/>
          <p:cNvPicPr>
            <a:picLocks noChangeAspect="1"/>
          </p:cNvPicPr>
          <p:nvPr userDrawn="1"/>
        </p:nvPicPr>
        <p:blipFill>
          <a:blip r:embed="rId2"/>
          <a:stretch>
            <a:fillRect/>
          </a:stretch>
        </p:blipFill>
        <p:spPr>
          <a:xfrm>
            <a:off x="381053" y="-23835"/>
            <a:ext cx="2749534" cy="365792"/>
          </a:xfrm>
          <a:prstGeom prst="rect">
            <a:avLst/>
          </a:prstGeom>
        </p:spPr>
      </p:pic>
    </p:spTree>
    <p:extLst>
      <p:ext uri="{BB962C8B-B14F-4D97-AF65-F5344CB8AC3E}">
        <p14:creationId xmlns:p14="http://schemas.microsoft.com/office/powerpoint/2010/main" val="142072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A675D0B-C8F2-4B2E-9FB6-878234DA14EE}"/>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24952CC1-BD73-4809-857F-705ECFD7C77F}"/>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BD870C2E-8B3C-4266-84F5-AC6E0F9C1205}"/>
              </a:ext>
            </a:extLst>
          </p:cNvPr>
          <p:cNvSpPr>
            <a:spLocks noGrp="1"/>
          </p:cNvSpPr>
          <p:nvPr>
            <p:ph type="dt" sz="half" idx="10"/>
          </p:nvPr>
        </p:nvSpPr>
        <p:spPr/>
        <p:txBody>
          <a:bodyPr/>
          <a:lstStyle/>
          <a:p>
            <a:fld id="{823FCAB8-E8E7-440E-94BC-D7033C3D2CE2}" type="datetimeFigureOut">
              <a:rPr kumimoji="1" lang="ja-JP" altLang="en-US" smtClean="0"/>
              <a:t>2019/11/25</a:t>
            </a:fld>
            <a:endParaRPr kumimoji="1" lang="ja-JP" altLang="en-US"/>
          </a:p>
        </p:txBody>
      </p:sp>
      <p:sp>
        <p:nvSpPr>
          <p:cNvPr id="5" name="フッター プレースホルダー 4">
            <a:extLst>
              <a:ext uri="{FF2B5EF4-FFF2-40B4-BE49-F238E27FC236}">
                <a16:creationId xmlns:a16="http://schemas.microsoft.com/office/drawing/2014/main" id="{C036E429-D4D5-4646-B56A-5D5D53224A6D}"/>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B3311B34-54C8-4992-B390-E0BB14CE751E}"/>
              </a:ext>
            </a:extLst>
          </p:cNvPr>
          <p:cNvSpPr>
            <a:spLocks noGrp="1"/>
          </p:cNvSpPr>
          <p:nvPr>
            <p:ph type="sldNum" sz="quarter" idx="12"/>
          </p:nvPr>
        </p:nvSpPr>
        <p:spPr/>
        <p:txBody>
          <a:bodyPr/>
          <a:lstStyle/>
          <a:p>
            <a:fld id="{50647855-4B12-47AB-82FA-34BE4B09B3B7}" type="slidenum">
              <a:rPr kumimoji="1" lang="ja-JP" altLang="en-US" smtClean="0"/>
              <a:t>‹#›</a:t>
            </a:fld>
            <a:endParaRPr kumimoji="1" lang="ja-JP" altLang="en-US"/>
          </a:p>
        </p:txBody>
      </p:sp>
      <p:pic>
        <p:nvPicPr>
          <p:cNvPr id="7" name="図 6"/>
          <p:cNvPicPr>
            <a:picLocks noChangeAspect="1"/>
          </p:cNvPicPr>
          <p:nvPr userDrawn="1"/>
        </p:nvPicPr>
        <p:blipFill>
          <a:blip r:embed="rId2"/>
          <a:stretch>
            <a:fillRect/>
          </a:stretch>
        </p:blipFill>
        <p:spPr>
          <a:xfrm>
            <a:off x="381053" y="-23835"/>
            <a:ext cx="2749534" cy="365792"/>
          </a:xfrm>
          <a:prstGeom prst="rect">
            <a:avLst/>
          </a:prstGeom>
        </p:spPr>
      </p:pic>
    </p:spTree>
    <p:extLst>
      <p:ext uri="{BB962C8B-B14F-4D97-AF65-F5344CB8AC3E}">
        <p14:creationId xmlns:p14="http://schemas.microsoft.com/office/powerpoint/2010/main" val="19349871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436C59CC-6EF0-4165-A8EF-280F4C729D43}"/>
              </a:ext>
            </a:extLst>
          </p:cNvPr>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C869C609-071B-43E7-97CA-5C049675871E}"/>
              </a:ext>
            </a:extLst>
          </p:cNvPr>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3B322627-A83A-424E-BA3E-098AEC41361E}"/>
              </a:ext>
            </a:extLst>
          </p:cNvPr>
          <p:cNvSpPr>
            <a:spLocks noGrp="1"/>
          </p:cNvSpPr>
          <p:nvPr>
            <p:ph type="dt" sz="half" idx="10"/>
          </p:nvPr>
        </p:nvSpPr>
        <p:spPr/>
        <p:txBody>
          <a:bodyPr/>
          <a:lstStyle/>
          <a:p>
            <a:fld id="{823FCAB8-E8E7-440E-94BC-D7033C3D2CE2}" type="datetimeFigureOut">
              <a:rPr kumimoji="1" lang="ja-JP" altLang="en-US" smtClean="0"/>
              <a:t>2019/11/25</a:t>
            </a:fld>
            <a:endParaRPr kumimoji="1" lang="ja-JP" altLang="en-US"/>
          </a:p>
        </p:txBody>
      </p:sp>
      <p:sp>
        <p:nvSpPr>
          <p:cNvPr id="5" name="フッター プレースホルダー 4">
            <a:extLst>
              <a:ext uri="{FF2B5EF4-FFF2-40B4-BE49-F238E27FC236}">
                <a16:creationId xmlns:a16="http://schemas.microsoft.com/office/drawing/2014/main" id="{9A82EC5B-C812-45F8-B3B1-5F436CF61191}"/>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625AE6FF-98E0-43E3-99E9-A862A7DB00A0}"/>
              </a:ext>
            </a:extLst>
          </p:cNvPr>
          <p:cNvSpPr>
            <a:spLocks noGrp="1"/>
          </p:cNvSpPr>
          <p:nvPr>
            <p:ph type="sldNum" sz="quarter" idx="12"/>
          </p:nvPr>
        </p:nvSpPr>
        <p:spPr/>
        <p:txBody>
          <a:bodyPr/>
          <a:lstStyle/>
          <a:p>
            <a:fld id="{50647855-4B12-47AB-82FA-34BE4B09B3B7}" type="slidenum">
              <a:rPr kumimoji="1" lang="ja-JP" altLang="en-US" smtClean="0"/>
              <a:t>‹#›</a:t>
            </a:fld>
            <a:endParaRPr kumimoji="1" lang="ja-JP" altLang="en-US"/>
          </a:p>
        </p:txBody>
      </p:sp>
      <p:pic>
        <p:nvPicPr>
          <p:cNvPr id="7" name="図 6"/>
          <p:cNvPicPr>
            <a:picLocks noChangeAspect="1"/>
          </p:cNvPicPr>
          <p:nvPr userDrawn="1"/>
        </p:nvPicPr>
        <p:blipFill>
          <a:blip r:embed="rId2"/>
          <a:stretch>
            <a:fillRect/>
          </a:stretch>
        </p:blipFill>
        <p:spPr>
          <a:xfrm>
            <a:off x="392801" y="-24652"/>
            <a:ext cx="2749534" cy="365792"/>
          </a:xfrm>
          <a:prstGeom prst="rect">
            <a:avLst/>
          </a:prstGeom>
        </p:spPr>
      </p:pic>
    </p:spTree>
    <p:extLst>
      <p:ext uri="{BB962C8B-B14F-4D97-AF65-F5344CB8AC3E}">
        <p14:creationId xmlns:p14="http://schemas.microsoft.com/office/powerpoint/2010/main" val="268865133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ユーザー設定レイアウ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823FCAB8-E8E7-440E-94BC-D7033C3D2CE2}" type="datetimeFigureOut">
              <a:rPr kumimoji="1" lang="ja-JP" altLang="en-US" smtClean="0"/>
              <a:t>2019/11/25</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50647855-4B12-47AB-82FA-34BE4B09B3B7}" type="slidenum">
              <a:rPr kumimoji="1" lang="ja-JP" altLang="en-US" smtClean="0"/>
              <a:t>‹#›</a:t>
            </a:fld>
            <a:endParaRPr kumimoji="1" lang="ja-JP" altLang="en-US"/>
          </a:p>
        </p:txBody>
      </p:sp>
      <p:pic>
        <p:nvPicPr>
          <p:cNvPr id="6" name="図 5"/>
          <p:cNvPicPr>
            <a:picLocks noChangeAspect="1"/>
          </p:cNvPicPr>
          <p:nvPr userDrawn="1"/>
        </p:nvPicPr>
        <p:blipFill>
          <a:blip r:embed="rId2"/>
          <a:stretch>
            <a:fillRect/>
          </a:stretch>
        </p:blipFill>
        <p:spPr>
          <a:xfrm>
            <a:off x="381053" y="-23835"/>
            <a:ext cx="2749534" cy="365792"/>
          </a:xfrm>
          <a:prstGeom prst="rect">
            <a:avLst/>
          </a:prstGeom>
        </p:spPr>
      </p:pic>
    </p:spTree>
    <p:extLst>
      <p:ext uri="{BB962C8B-B14F-4D97-AF65-F5344CB8AC3E}">
        <p14:creationId xmlns:p14="http://schemas.microsoft.com/office/powerpoint/2010/main" val="30842539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ユーザー設定レイアウト">
    <p:spTree>
      <p:nvGrpSpPr>
        <p:cNvPr id="1" name=""/>
        <p:cNvGrpSpPr/>
        <p:nvPr/>
      </p:nvGrpSpPr>
      <p:grpSpPr>
        <a:xfrm>
          <a:off x="0" y="0"/>
          <a:ext cx="0" cy="0"/>
          <a:chOff x="0" y="0"/>
          <a:chExt cx="0" cy="0"/>
        </a:xfrm>
      </p:grpSpPr>
      <p:sp>
        <p:nvSpPr>
          <p:cNvPr id="3" name="日付プレースホルダー 2"/>
          <p:cNvSpPr>
            <a:spLocks noGrp="1"/>
          </p:cNvSpPr>
          <p:nvPr>
            <p:ph type="dt" sz="half" idx="10"/>
          </p:nvPr>
        </p:nvSpPr>
        <p:spPr>
          <a:xfrm>
            <a:off x="450651" y="-39454"/>
            <a:ext cx="2743200" cy="365125"/>
          </a:xfrm>
        </p:spPr>
        <p:txBody>
          <a:bodyPr/>
          <a:lstStyle/>
          <a:p>
            <a:r>
              <a:rPr kumimoji="1" lang="ja-JP" altLang="en-US" smtClean="0"/>
              <a:t>（公財）長野県みらい基金</a:t>
            </a:r>
            <a:endParaRPr kumimoji="1" lang="ja-JP" altLang="en-US" dirty="0"/>
          </a:p>
        </p:txBody>
      </p:sp>
    </p:spTree>
    <p:extLst>
      <p:ext uri="{BB962C8B-B14F-4D97-AF65-F5344CB8AC3E}">
        <p14:creationId xmlns:p14="http://schemas.microsoft.com/office/powerpoint/2010/main" val="35578931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A2D5D40-C87C-497E-A826-0B7D70A4A7E3}"/>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6C2E7D2F-9B47-490B-9BFC-B80B809EF1C6}"/>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フッター プレースホルダー 4">
            <a:extLst>
              <a:ext uri="{FF2B5EF4-FFF2-40B4-BE49-F238E27FC236}">
                <a16:creationId xmlns:a16="http://schemas.microsoft.com/office/drawing/2014/main" id="{E72E8609-772F-42E4-A064-AA3DDFABA3A0}"/>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C21E2848-F7EA-4B4B-BC9B-C0F22BF2B099}"/>
              </a:ext>
            </a:extLst>
          </p:cNvPr>
          <p:cNvSpPr>
            <a:spLocks noGrp="1"/>
          </p:cNvSpPr>
          <p:nvPr>
            <p:ph type="sldNum" sz="quarter" idx="12"/>
          </p:nvPr>
        </p:nvSpPr>
        <p:spPr/>
        <p:txBody>
          <a:bodyPr/>
          <a:lstStyle/>
          <a:p>
            <a:fld id="{50647855-4B12-47AB-82FA-34BE4B09B3B7}" type="slidenum">
              <a:rPr kumimoji="1" lang="ja-JP" altLang="en-US" smtClean="0"/>
              <a:t>‹#›</a:t>
            </a:fld>
            <a:endParaRPr kumimoji="1" lang="ja-JP" altLang="en-US"/>
          </a:p>
        </p:txBody>
      </p:sp>
      <p:pic>
        <p:nvPicPr>
          <p:cNvPr id="7" name="図 6"/>
          <p:cNvPicPr>
            <a:picLocks noChangeAspect="1"/>
          </p:cNvPicPr>
          <p:nvPr userDrawn="1"/>
        </p:nvPicPr>
        <p:blipFill>
          <a:blip r:embed="rId2"/>
          <a:stretch>
            <a:fillRect/>
          </a:stretch>
        </p:blipFill>
        <p:spPr>
          <a:xfrm>
            <a:off x="381053" y="-23835"/>
            <a:ext cx="2749534" cy="365792"/>
          </a:xfrm>
          <a:prstGeom prst="rect">
            <a:avLst/>
          </a:prstGeom>
        </p:spPr>
      </p:pic>
    </p:spTree>
    <p:extLst>
      <p:ext uri="{BB962C8B-B14F-4D97-AF65-F5344CB8AC3E}">
        <p14:creationId xmlns:p14="http://schemas.microsoft.com/office/powerpoint/2010/main" val="27336514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48FF8C8-492D-415D-A26B-FA82FD01D82E}"/>
              </a:ext>
            </a:extLst>
          </p:cNvPr>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FE987A67-55B5-4F21-9F1D-15FFA19CAF8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48D31736-5346-4866-8FE8-7AB43A425112}"/>
              </a:ext>
            </a:extLst>
          </p:cNvPr>
          <p:cNvSpPr>
            <a:spLocks noGrp="1"/>
          </p:cNvSpPr>
          <p:nvPr>
            <p:ph type="dt" sz="half" idx="10"/>
          </p:nvPr>
        </p:nvSpPr>
        <p:spPr/>
        <p:txBody>
          <a:bodyPr/>
          <a:lstStyle/>
          <a:p>
            <a:fld id="{823FCAB8-E8E7-440E-94BC-D7033C3D2CE2}" type="datetimeFigureOut">
              <a:rPr kumimoji="1" lang="ja-JP" altLang="en-US" smtClean="0"/>
              <a:t>2019/11/25</a:t>
            </a:fld>
            <a:endParaRPr kumimoji="1" lang="ja-JP" altLang="en-US"/>
          </a:p>
        </p:txBody>
      </p:sp>
      <p:sp>
        <p:nvSpPr>
          <p:cNvPr id="5" name="フッター プレースホルダー 4">
            <a:extLst>
              <a:ext uri="{FF2B5EF4-FFF2-40B4-BE49-F238E27FC236}">
                <a16:creationId xmlns:a16="http://schemas.microsoft.com/office/drawing/2014/main" id="{38671697-5004-4AD2-A256-D8AB89499897}"/>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07EB7CC2-F943-447E-99BD-3010CD75A298}"/>
              </a:ext>
            </a:extLst>
          </p:cNvPr>
          <p:cNvSpPr>
            <a:spLocks noGrp="1"/>
          </p:cNvSpPr>
          <p:nvPr>
            <p:ph type="sldNum" sz="quarter" idx="12"/>
          </p:nvPr>
        </p:nvSpPr>
        <p:spPr/>
        <p:txBody>
          <a:bodyPr/>
          <a:lstStyle/>
          <a:p>
            <a:fld id="{50647855-4B12-47AB-82FA-34BE4B09B3B7}" type="slidenum">
              <a:rPr kumimoji="1" lang="ja-JP" altLang="en-US" smtClean="0"/>
              <a:t>‹#›</a:t>
            </a:fld>
            <a:endParaRPr kumimoji="1" lang="ja-JP" altLang="en-US"/>
          </a:p>
        </p:txBody>
      </p:sp>
      <p:pic>
        <p:nvPicPr>
          <p:cNvPr id="7" name="図 6"/>
          <p:cNvPicPr>
            <a:picLocks noChangeAspect="1"/>
          </p:cNvPicPr>
          <p:nvPr userDrawn="1"/>
        </p:nvPicPr>
        <p:blipFill>
          <a:blip r:embed="rId2"/>
          <a:stretch>
            <a:fillRect/>
          </a:stretch>
        </p:blipFill>
        <p:spPr>
          <a:xfrm>
            <a:off x="381053" y="-36714"/>
            <a:ext cx="2749534" cy="365792"/>
          </a:xfrm>
          <a:prstGeom prst="rect">
            <a:avLst/>
          </a:prstGeom>
        </p:spPr>
      </p:pic>
    </p:spTree>
    <p:extLst>
      <p:ext uri="{BB962C8B-B14F-4D97-AF65-F5344CB8AC3E}">
        <p14:creationId xmlns:p14="http://schemas.microsoft.com/office/powerpoint/2010/main" val="9207434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B18D2C7-7910-464B-B45E-96946219A141}"/>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49ECE1DD-5CF7-4D5F-85EA-208FECED3533}"/>
              </a:ext>
            </a:extLst>
          </p:cNvPr>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6FF73BF0-12A6-4A45-A648-29485A091C04}"/>
              </a:ext>
            </a:extLst>
          </p:cNvPr>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F99B77CD-2129-4A82-852E-602C2D3AADEE}"/>
              </a:ext>
            </a:extLst>
          </p:cNvPr>
          <p:cNvSpPr>
            <a:spLocks noGrp="1"/>
          </p:cNvSpPr>
          <p:nvPr>
            <p:ph type="dt" sz="half" idx="10"/>
          </p:nvPr>
        </p:nvSpPr>
        <p:spPr/>
        <p:txBody>
          <a:bodyPr/>
          <a:lstStyle/>
          <a:p>
            <a:fld id="{823FCAB8-E8E7-440E-94BC-D7033C3D2CE2}" type="datetimeFigureOut">
              <a:rPr kumimoji="1" lang="ja-JP" altLang="en-US" smtClean="0"/>
              <a:t>2019/11/25</a:t>
            </a:fld>
            <a:endParaRPr kumimoji="1" lang="ja-JP" altLang="en-US"/>
          </a:p>
        </p:txBody>
      </p:sp>
      <p:sp>
        <p:nvSpPr>
          <p:cNvPr id="6" name="フッター プレースホルダー 5">
            <a:extLst>
              <a:ext uri="{FF2B5EF4-FFF2-40B4-BE49-F238E27FC236}">
                <a16:creationId xmlns:a16="http://schemas.microsoft.com/office/drawing/2014/main" id="{B4AD87D8-31BD-4BA9-A019-75CEEBA16B7A}"/>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D129725F-5D50-4556-8DB6-70282646AF88}"/>
              </a:ext>
            </a:extLst>
          </p:cNvPr>
          <p:cNvSpPr>
            <a:spLocks noGrp="1"/>
          </p:cNvSpPr>
          <p:nvPr>
            <p:ph type="sldNum" sz="quarter" idx="12"/>
          </p:nvPr>
        </p:nvSpPr>
        <p:spPr/>
        <p:txBody>
          <a:bodyPr/>
          <a:lstStyle/>
          <a:p>
            <a:fld id="{50647855-4B12-47AB-82FA-34BE4B09B3B7}" type="slidenum">
              <a:rPr kumimoji="1" lang="ja-JP" altLang="en-US" smtClean="0"/>
              <a:t>‹#›</a:t>
            </a:fld>
            <a:endParaRPr kumimoji="1" lang="ja-JP" altLang="en-US"/>
          </a:p>
        </p:txBody>
      </p:sp>
      <p:pic>
        <p:nvPicPr>
          <p:cNvPr id="8" name="図 7"/>
          <p:cNvPicPr>
            <a:picLocks noChangeAspect="1"/>
          </p:cNvPicPr>
          <p:nvPr userDrawn="1"/>
        </p:nvPicPr>
        <p:blipFill>
          <a:blip r:embed="rId2"/>
          <a:stretch>
            <a:fillRect/>
          </a:stretch>
        </p:blipFill>
        <p:spPr>
          <a:xfrm>
            <a:off x="381053" y="182229"/>
            <a:ext cx="2749534" cy="365792"/>
          </a:xfrm>
          <a:prstGeom prst="rect">
            <a:avLst/>
          </a:prstGeom>
        </p:spPr>
      </p:pic>
    </p:spTree>
    <p:extLst>
      <p:ext uri="{BB962C8B-B14F-4D97-AF65-F5344CB8AC3E}">
        <p14:creationId xmlns:p14="http://schemas.microsoft.com/office/powerpoint/2010/main" val="9239023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D96D635-6C8E-4EC7-999D-92603A74283C}"/>
              </a:ext>
            </a:extLst>
          </p:cNvPr>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FEFAD4EE-C9E4-40A6-B625-BAEE1AA6942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0EED33E5-7F56-480C-A22E-45FAEAFD7044}"/>
              </a:ext>
            </a:extLst>
          </p:cNvPr>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F315A95C-D970-4D73-B087-EA313C0DCD0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CE0AF6AF-5CA0-4D69-9726-23934F524D8C}"/>
              </a:ext>
            </a:extLst>
          </p:cNvPr>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16C91702-CC5D-4B47-A546-10D894AF7308}"/>
              </a:ext>
            </a:extLst>
          </p:cNvPr>
          <p:cNvSpPr>
            <a:spLocks noGrp="1"/>
          </p:cNvSpPr>
          <p:nvPr>
            <p:ph type="dt" sz="half" idx="10"/>
          </p:nvPr>
        </p:nvSpPr>
        <p:spPr/>
        <p:txBody>
          <a:bodyPr/>
          <a:lstStyle/>
          <a:p>
            <a:fld id="{823FCAB8-E8E7-440E-94BC-D7033C3D2CE2}" type="datetimeFigureOut">
              <a:rPr kumimoji="1" lang="ja-JP" altLang="en-US" smtClean="0"/>
              <a:t>2019/11/25</a:t>
            </a:fld>
            <a:endParaRPr kumimoji="1" lang="ja-JP" altLang="en-US"/>
          </a:p>
        </p:txBody>
      </p:sp>
      <p:sp>
        <p:nvSpPr>
          <p:cNvPr id="8" name="フッター プレースホルダー 7">
            <a:extLst>
              <a:ext uri="{FF2B5EF4-FFF2-40B4-BE49-F238E27FC236}">
                <a16:creationId xmlns:a16="http://schemas.microsoft.com/office/drawing/2014/main" id="{8300B82C-53D0-480A-9F22-1083A1516B57}"/>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3A002A9C-B2CF-441E-B636-E3DD16E80315}"/>
              </a:ext>
            </a:extLst>
          </p:cNvPr>
          <p:cNvSpPr>
            <a:spLocks noGrp="1"/>
          </p:cNvSpPr>
          <p:nvPr>
            <p:ph type="sldNum" sz="quarter" idx="12"/>
          </p:nvPr>
        </p:nvSpPr>
        <p:spPr/>
        <p:txBody>
          <a:bodyPr/>
          <a:lstStyle/>
          <a:p>
            <a:fld id="{50647855-4B12-47AB-82FA-34BE4B09B3B7}" type="slidenum">
              <a:rPr kumimoji="1" lang="ja-JP" altLang="en-US" smtClean="0"/>
              <a:t>‹#›</a:t>
            </a:fld>
            <a:endParaRPr kumimoji="1" lang="ja-JP" altLang="en-US"/>
          </a:p>
        </p:txBody>
      </p:sp>
      <p:pic>
        <p:nvPicPr>
          <p:cNvPr id="10" name="図 9"/>
          <p:cNvPicPr>
            <a:picLocks noChangeAspect="1"/>
          </p:cNvPicPr>
          <p:nvPr userDrawn="1"/>
        </p:nvPicPr>
        <p:blipFill>
          <a:blip r:embed="rId2"/>
          <a:stretch>
            <a:fillRect/>
          </a:stretch>
        </p:blipFill>
        <p:spPr>
          <a:xfrm>
            <a:off x="381053" y="-23835"/>
            <a:ext cx="2749534" cy="365792"/>
          </a:xfrm>
          <a:prstGeom prst="rect">
            <a:avLst/>
          </a:prstGeom>
        </p:spPr>
      </p:pic>
    </p:spTree>
    <p:extLst>
      <p:ext uri="{BB962C8B-B14F-4D97-AF65-F5344CB8AC3E}">
        <p14:creationId xmlns:p14="http://schemas.microsoft.com/office/powerpoint/2010/main" val="29280626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66235A1-DBB9-49BA-ABCA-FB66B612A151}"/>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02B9CE2C-DD34-4106-AFD8-CB1C83790B76}"/>
              </a:ext>
            </a:extLst>
          </p:cNvPr>
          <p:cNvSpPr>
            <a:spLocks noGrp="1"/>
          </p:cNvSpPr>
          <p:nvPr>
            <p:ph type="dt" sz="half" idx="10"/>
          </p:nvPr>
        </p:nvSpPr>
        <p:spPr/>
        <p:txBody>
          <a:bodyPr/>
          <a:lstStyle/>
          <a:p>
            <a:fld id="{823FCAB8-E8E7-440E-94BC-D7033C3D2CE2}" type="datetimeFigureOut">
              <a:rPr kumimoji="1" lang="ja-JP" altLang="en-US" smtClean="0"/>
              <a:t>2019/11/25</a:t>
            </a:fld>
            <a:endParaRPr kumimoji="1" lang="ja-JP" altLang="en-US"/>
          </a:p>
        </p:txBody>
      </p:sp>
      <p:sp>
        <p:nvSpPr>
          <p:cNvPr id="4" name="フッター プレースホルダー 3">
            <a:extLst>
              <a:ext uri="{FF2B5EF4-FFF2-40B4-BE49-F238E27FC236}">
                <a16:creationId xmlns:a16="http://schemas.microsoft.com/office/drawing/2014/main" id="{79C92ACA-25C2-449A-868B-50E5DBA9247F}"/>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C46D81DB-0E67-4BCD-8A8D-481ED011B4F9}"/>
              </a:ext>
            </a:extLst>
          </p:cNvPr>
          <p:cNvSpPr>
            <a:spLocks noGrp="1"/>
          </p:cNvSpPr>
          <p:nvPr>
            <p:ph type="sldNum" sz="quarter" idx="12"/>
          </p:nvPr>
        </p:nvSpPr>
        <p:spPr/>
        <p:txBody>
          <a:bodyPr/>
          <a:lstStyle/>
          <a:p>
            <a:fld id="{50647855-4B12-47AB-82FA-34BE4B09B3B7}" type="slidenum">
              <a:rPr kumimoji="1" lang="ja-JP" altLang="en-US" smtClean="0"/>
              <a:t>‹#›</a:t>
            </a:fld>
            <a:endParaRPr kumimoji="1" lang="ja-JP" altLang="en-US"/>
          </a:p>
        </p:txBody>
      </p:sp>
      <p:pic>
        <p:nvPicPr>
          <p:cNvPr id="6" name="図 5"/>
          <p:cNvPicPr>
            <a:picLocks noChangeAspect="1"/>
          </p:cNvPicPr>
          <p:nvPr userDrawn="1"/>
        </p:nvPicPr>
        <p:blipFill>
          <a:blip r:embed="rId2"/>
          <a:stretch>
            <a:fillRect/>
          </a:stretch>
        </p:blipFill>
        <p:spPr>
          <a:xfrm>
            <a:off x="381053" y="-23835"/>
            <a:ext cx="2749534" cy="365792"/>
          </a:xfrm>
          <a:prstGeom prst="rect">
            <a:avLst/>
          </a:prstGeom>
        </p:spPr>
      </p:pic>
    </p:spTree>
    <p:extLst>
      <p:ext uri="{BB962C8B-B14F-4D97-AF65-F5344CB8AC3E}">
        <p14:creationId xmlns:p14="http://schemas.microsoft.com/office/powerpoint/2010/main" val="12671451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4E91FBFD-005E-4316-8557-803DCEE51E22}"/>
              </a:ext>
            </a:extLst>
          </p:cNvPr>
          <p:cNvSpPr>
            <a:spLocks noGrp="1"/>
          </p:cNvSpPr>
          <p:nvPr>
            <p:ph type="dt" sz="half" idx="10"/>
          </p:nvPr>
        </p:nvSpPr>
        <p:spPr/>
        <p:txBody>
          <a:bodyPr/>
          <a:lstStyle/>
          <a:p>
            <a:fld id="{823FCAB8-E8E7-440E-94BC-D7033C3D2CE2}" type="datetimeFigureOut">
              <a:rPr kumimoji="1" lang="ja-JP" altLang="en-US" smtClean="0"/>
              <a:t>2019/11/25</a:t>
            </a:fld>
            <a:endParaRPr kumimoji="1" lang="ja-JP" altLang="en-US"/>
          </a:p>
        </p:txBody>
      </p:sp>
      <p:sp>
        <p:nvSpPr>
          <p:cNvPr id="3" name="フッター プレースホルダー 2">
            <a:extLst>
              <a:ext uri="{FF2B5EF4-FFF2-40B4-BE49-F238E27FC236}">
                <a16:creationId xmlns:a16="http://schemas.microsoft.com/office/drawing/2014/main" id="{A4CA8BB5-CC4A-4C37-83F2-34DC19CDA0E8}"/>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2F53EFF2-992E-4628-9D1C-9834B0DFC74A}"/>
              </a:ext>
            </a:extLst>
          </p:cNvPr>
          <p:cNvSpPr>
            <a:spLocks noGrp="1"/>
          </p:cNvSpPr>
          <p:nvPr>
            <p:ph type="sldNum" sz="quarter" idx="12"/>
          </p:nvPr>
        </p:nvSpPr>
        <p:spPr/>
        <p:txBody>
          <a:bodyPr/>
          <a:lstStyle/>
          <a:p>
            <a:fld id="{50647855-4B12-47AB-82FA-34BE4B09B3B7}" type="slidenum">
              <a:rPr kumimoji="1" lang="ja-JP" altLang="en-US" smtClean="0"/>
              <a:t>‹#›</a:t>
            </a:fld>
            <a:endParaRPr kumimoji="1" lang="ja-JP" altLang="en-US"/>
          </a:p>
        </p:txBody>
      </p:sp>
      <p:pic>
        <p:nvPicPr>
          <p:cNvPr id="5" name="図 4"/>
          <p:cNvPicPr>
            <a:picLocks noChangeAspect="1"/>
          </p:cNvPicPr>
          <p:nvPr userDrawn="1"/>
        </p:nvPicPr>
        <p:blipFill>
          <a:blip r:embed="rId2"/>
          <a:stretch>
            <a:fillRect/>
          </a:stretch>
        </p:blipFill>
        <p:spPr>
          <a:xfrm>
            <a:off x="381053" y="-23835"/>
            <a:ext cx="2749534" cy="365792"/>
          </a:xfrm>
          <a:prstGeom prst="rect">
            <a:avLst/>
          </a:prstGeom>
        </p:spPr>
      </p:pic>
    </p:spTree>
    <p:extLst>
      <p:ext uri="{BB962C8B-B14F-4D97-AF65-F5344CB8AC3E}">
        <p14:creationId xmlns:p14="http://schemas.microsoft.com/office/powerpoint/2010/main" val="19920233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0C2BA18-0C50-4C70-825F-69057EAC649D}"/>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B8824A87-473D-47B4-B628-E0503A2E45B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9FDF50FA-39C8-41C0-BA97-63E48782719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97FCAEA2-59F2-486F-B6B1-7FFCDACC8AED}"/>
              </a:ext>
            </a:extLst>
          </p:cNvPr>
          <p:cNvSpPr>
            <a:spLocks noGrp="1"/>
          </p:cNvSpPr>
          <p:nvPr>
            <p:ph type="dt" sz="half" idx="10"/>
          </p:nvPr>
        </p:nvSpPr>
        <p:spPr/>
        <p:txBody>
          <a:bodyPr/>
          <a:lstStyle/>
          <a:p>
            <a:fld id="{823FCAB8-E8E7-440E-94BC-D7033C3D2CE2}" type="datetimeFigureOut">
              <a:rPr kumimoji="1" lang="ja-JP" altLang="en-US" smtClean="0"/>
              <a:t>2019/11/25</a:t>
            </a:fld>
            <a:endParaRPr kumimoji="1" lang="ja-JP" altLang="en-US"/>
          </a:p>
        </p:txBody>
      </p:sp>
      <p:sp>
        <p:nvSpPr>
          <p:cNvPr id="6" name="フッター プレースホルダー 5">
            <a:extLst>
              <a:ext uri="{FF2B5EF4-FFF2-40B4-BE49-F238E27FC236}">
                <a16:creationId xmlns:a16="http://schemas.microsoft.com/office/drawing/2014/main" id="{0D92D09F-8953-48ED-A5FB-F1F56750A1D0}"/>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94599221-D769-429E-A388-18A718D2B78B}"/>
              </a:ext>
            </a:extLst>
          </p:cNvPr>
          <p:cNvSpPr>
            <a:spLocks noGrp="1"/>
          </p:cNvSpPr>
          <p:nvPr>
            <p:ph type="sldNum" sz="quarter" idx="12"/>
          </p:nvPr>
        </p:nvSpPr>
        <p:spPr/>
        <p:txBody>
          <a:bodyPr/>
          <a:lstStyle/>
          <a:p>
            <a:fld id="{50647855-4B12-47AB-82FA-34BE4B09B3B7}" type="slidenum">
              <a:rPr kumimoji="1" lang="ja-JP" altLang="en-US" smtClean="0"/>
              <a:t>‹#›</a:t>
            </a:fld>
            <a:endParaRPr kumimoji="1" lang="ja-JP" altLang="en-US"/>
          </a:p>
        </p:txBody>
      </p:sp>
      <p:pic>
        <p:nvPicPr>
          <p:cNvPr id="8" name="図 7"/>
          <p:cNvPicPr>
            <a:picLocks noChangeAspect="1"/>
          </p:cNvPicPr>
          <p:nvPr userDrawn="1"/>
        </p:nvPicPr>
        <p:blipFill>
          <a:blip r:embed="rId2"/>
          <a:stretch>
            <a:fillRect/>
          </a:stretch>
        </p:blipFill>
        <p:spPr>
          <a:xfrm>
            <a:off x="381053" y="-23835"/>
            <a:ext cx="2749534" cy="365792"/>
          </a:xfrm>
          <a:prstGeom prst="rect">
            <a:avLst/>
          </a:prstGeom>
        </p:spPr>
      </p:pic>
    </p:spTree>
    <p:extLst>
      <p:ext uri="{BB962C8B-B14F-4D97-AF65-F5344CB8AC3E}">
        <p14:creationId xmlns:p14="http://schemas.microsoft.com/office/powerpoint/2010/main" val="4721112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0AD6A81-B23C-465D-9AC2-2C5ABE114F58}"/>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D2CC6271-C8A9-4485-93DC-211F1B23566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id="{8330B512-976E-41F4-B4C5-F346918DF57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5D4F0290-0A4E-4FFB-8694-A472714593D6}"/>
              </a:ext>
            </a:extLst>
          </p:cNvPr>
          <p:cNvSpPr>
            <a:spLocks noGrp="1"/>
          </p:cNvSpPr>
          <p:nvPr>
            <p:ph type="dt" sz="half" idx="10"/>
          </p:nvPr>
        </p:nvSpPr>
        <p:spPr/>
        <p:txBody>
          <a:bodyPr/>
          <a:lstStyle/>
          <a:p>
            <a:fld id="{823FCAB8-E8E7-440E-94BC-D7033C3D2CE2}" type="datetimeFigureOut">
              <a:rPr kumimoji="1" lang="ja-JP" altLang="en-US" smtClean="0"/>
              <a:t>2019/11/25</a:t>
            </a:fld>
            <a:endParaRPr kumimoji="1" lang="ja-JP" altLang="en-US"/>
          </a:p>
        </p:txBody>
      </p:sp>
      <p:sp>
        <p:nvSpPr>
          <p:cNvPr id="6" name="フッター プレースホルダー 5">
            <a:extLst>
              <a:ext uri="{FF2B5EF4-FFF2-40B4-BE49-F238E27FC236}">
                <a16:creationId xmlns:a16="http://schemas.microsoft.com/office/drawing/2014/main" id="{F1D6B0F1-3C6A-4A1F-8E4B-263D14967570}"/>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452D9CC4-018B-4F1B-B1C2-5EC835766596}"/>
              </a:ext>
            </a:extLst>
          </p:cNvPr>
          <p:cNvSpPr>
            <a:spLocks noGrp="1"/>
          </p:cNvSpPr>
          <p:nvPr>
            <p:ph type="sldNum" sz="quarter" idx="12"/>
          </p:nvPr>
        </p:nvSpPr>
        <p:spPr/>
        <p:txBody>
          <a:bodyPr/>
          <a:lstStyle/>
          <a:p>
            <a:fld id="{50647855-4B12-47AB-82FA-34BE4B09B3B7}" type="slidenum">
              <a:rPr kumimoji="1" lang="ja-JP" altLang="en-US" smtClean="0"/>
              <a:t>‹#›</a:t>
            </a:fld>
            <a:endParaRPr kumimoji="1" lang="ja-JP" altLang="en-US"/>
          </a:p>
        </p:txBody>
      </p:sp>
      <p:pic>
        <p:nvPicPr>
          <p:cNvPr id="8" name="図 7"/>
          <p:cNvPicPr>
            <a:picLocks noChangeAspect="1"/>
          </p:cNvPicPr>
          <p:nvPr userDrawn="1"/>
        </p:nvPicPr>
        <p:blipFill>
          <a:blip r:embed="rId2"/>
          <a:stretch>
            <a:fillRect/>
          </a:stretch>
        </p:blipFill>
        <p:spPr>
          <a:xfrm>
            <a:off x="381053" y="-23835"/>
            <a:ext cx="2749534" cy="365792"/>
          </a:xfrm>
          <a:prstGeom prst="rect">
            <a:avLst/>
          </a:prstGeom>
        </p:spPr>
      </p:pic>
    </p:spTree>
    <p:extLst>
      <p:ext uri="{BB962C8B-B14F-4D97-AF65-F5344CB8AC3E}">
        <p14:creationId xmlns:p14="http://schemas.microsoft.com/office/powerpoint/2010/main" val="3901007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76166E32-D892-4317-ADA8-CCC17021C33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29A9D878-D68F-4169-9070-7C21C2FF772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CFC425A4-C8F9-4B95-860A-3921B2CF2CBA}"/>
              </a:ext>
            </a:extLst>
          </p:cNvPr>
          <p:cNvSpPr>
            <a:spLocks noGrp="1"/>
          </p:cNvSpPr>
          <p:nvPr>
            <p:ph type="dt" sz="half" idx="2"/>
          </p:nvPr>
        </p:nvSpPr>
        <p:spPr>
          <a:xfrm>
            <a:off x="450651" y="-817"/>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kumimoji="1" lang="ja-JP" altLang="en-US" dirty="0" smtClean="0"/>
              <a:t>（公財）長野県みらい基金</a:t>
            </a:r>
            <a:endParaRPr kumimoji="1" lang="ja-JP" altLang="en-US" dirty="0"/>
          </a:p>
        </p:txBody>
      </p:sp>
      <p:sp>
        <p:nvSpPr>
          <p:cNvPr id="5" name="フッター プレースホルダー 4">
            <a:extLst>
              <a:ext uri="{FF2B5EF4-FFF2-40B4-BE49-F238E27FC236}">
                <a16:creationId xmlns:a16="http://schemas.microsoft.com/office/drawing/2014/main" id="{3416E8D9-6783-4263-81C3-51C38A5A270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3DFC0714-EAB7-43C7-887F-F571BC22EC4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647855-4B12-47AB-82FA-34BE4B09B3B7}" type="slidenum">
              <a:rPr kumimoji="1" lang="ja-JP" altLang="en-US" smtClean="0"/>
              <a:t>‹#›</a:t>
            </a:fld>
            <a:endParaRPr kumimoji="1" lang="ja-JP" altLang="en-US"/>
          </a:p>
        </p:txBody>
      </p:sp>
      <p:pic>
        <p:nvPicPr>
          <p:cNvPr id="7" name="図 6"/>
          <p:cNvPicPr>
            <a:picLocks noChangeAspect="1"/>
          </p:cNvPicPr>
          <p:nvPr userDrawn="1"/>
        </p:nvPicPr>
        <p:blipFill rotWithShape="1">
          <a:blip r:embed="rId15" cstate="hqprint">
            <a:extLst>
              <a:ext uri="{28A0092B-C50C-407E-A947-70E740481C1C}">
                <a14:useLocalDpi xmlns:a14="http://schemas.microsoft.com/office/drawing/2010/main" val="0"/>
              </a:ext>
            </a:extLst>
          </a:blip>
          <a:srcRect l="18592" t="10328" r="55396" b="65822"/>
          <a:stretch/>
        </p:blipFill>
        <p:spPr>
          <a:xfrm>
            <a:off x="85968" y="56417"/>
            <a:ext cx="372305" cy="482477"/>
          </a:xfrm>
          <a:prstGeom prst="rect">
            <a:avLst/>
          </a:prstGeom>
        </p:spPr>
      </p:pic>
    </p:spTree>
    <p:extLst>
      <p:ext uri="{BB962C8B-B14F-4D97-AF65-F5344CB8AC3E}">
        <p14:creationId xmlns:p14="http://schemas.microsoft.com/office/powerpoint/2010/main" val="44476304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838200" y="92165"/>
            <a:ext cx="10515600" cy="1325563"/>
          </a:xfrm>
        </p:spPr>
        <p:txBody>
          <a:bodyPr>
            <a:normAutofit/>
          </a:bodyPr>
          <a:lstStyle/>
          <a:p>
            <a:pPr algn="ctr"/>
            <a:r>
              <a:rPr kumimoji="1" lang="en-US" altLang="ja-JP" sz="3200" dirty="0" smtClean="0"/>
              <a:t>【</a:t>
            </a:r>
            <a:r>
              <a:rPr kumimoji="1" lang="ja-JP" altLang="en-US" sz="3200" dirty="0" smtClean="0"/>
              <a:t>様式</a:t>
            </a:r>
            <a:r>
              <a:rPr kumimoji="1" lang="en-US" altLang="ja-JP" sz="3200" dirty="0" smtClean="0"/>
              <a:t>2</a:t>
            </a:r>
            <a:r>
              <a:rPr kumimoji="1" lang="ja-JP" altLang="en-US" sz="3200" dirty="0" smtClean="0"/>
              <a:t>　事業計画書作成の手引き</a:t>
            </a:r>
            <a:r>
              <a:rPr kumimoji="1" lang="en-US" altLang="ja-JP" sz="3200" dirty="0" smtClean="0"/>
              <a:t>】</a:t>
            </a:r>
            <a:endParaRPr kumimoji="1" lang="ja-JP" altLang="en-US" sz="3200" dirty="0"/>
          </a:p>
        </p:txBody>
      </p:sp>
      <p:sp>
        <p:nvSpPr>
          <p:cNvPr id="3" name="コンテンツ プレースホルダー 2"/>
          <p:cNvSpPr>
            <a:spLocks noGrp="1"/>
          </p:cNvSpPr>
          <p:nvPr>
            <p:ph idx="1"/>
          </p:nvPr>
        </p:nvSpPr>
        <p:spPr>
          <a:xfrm>
            <a:off x="838200" y="2223826"/>
            <a:ext cx="10515600" cy="4351338"/>
          </a:xfrm>
        </p:spPr>
        <p:txBody>
          <a:bodyPr/>
          <a:lstStyle/>
          <a:p>
            <a:pPr marL="0" indent="0">
              <a:buNone/>
            </a:pPr>
            <a:r>
              <a:rPr lang="ja-JP" altLang="en-US" dirty="0" smtClean="0"/>
              <a:t>様式</a:t>
            </a:r>
            <a:r>
              <a:rPr lang="en-US" altLang="ja-JP" dirty="0"/>
              <a:t>2</a:t>
            </a:r>
            <a:r>
              <a:rPr kumimoji="1" lang="ja-JP" altLang="en-US" dirty="0" smtClean="0"/>
              <a:t>では、「優先的に解決</a:t>
            </a:r>
            <a:r>
              <a:rPr lang="ja-JP" altLang="en-US" dirty="0"/>
              <a:t>す</a:t>
            </a:r>
            <a:r>
              <a:rPr kumimoji="1" lang="ja-JP" altLang="en-US" dirty="0" smtClean="0"/>
              <a:t>べき社会の諸課題」を踏まえた</a:t>
            </a:r>
            <a:endParaRPr kumimoji="1" lang="en-US" altLang="ja-JP" dirty="0" smtClean="0"/>
          </a:p>
          <a:p>
            <a:pPr marL="0" indent="0">
              <a:buNone/>
            </a:pPr>
            <a:r>
              <a:rPr lang="ja-JP" altLang="en-US" dirty="0"/>
              <a:t>事業</a:t>
            </a:r>
            <a:r>
              <a:rPr kumimoji="1" lang="ja-JP" altLang="en-US" dirty="0" smtClean="0"/>
              <a:t>の実施計画について具体的にご提案ください。</a:t>
            </a:r>
            <a:endParaRPr kumimoji="1" lang="en-US" altLang="ja-JP" dirty="0" smtClean="0"/>
          </a:p>
          <a:p>
            <a:pPr marL="0" indent="0">
              <a:buNone/>
            </a:pPr>
            <a:endParaRPr kumimoji="1" lang="en-US" altLang="ja-JP" dirty="0" smtClean="0"/>
          </a:p>
          <a:p>
            <a:pPr marL="0" indent="0">
              <a:buNone/>
            </a:pPr>
            <a:r>
              <a:rPr lang="ja-JP" altLang="en-US" sz="2400" dirty="0" smtClean="0"/>
              <a:t>＊原則パワーポイントをご利用ください。</a:t>
            </a:r>
            <a:endParaRPr lang="en-US" altLang="ja-JP" sz="2400" dirty="0" smtClean="0"/>
          </a:p>
          <a:p>
            <a:pPr marL="0" indent="0">
              <a:buNone/>
            </a:pPr>
            <a:r>
              <a:rPr kumimoji="1" lang="ja-JP" altLang="en-US" sz="2400" dirty="0" smtClean="0"/>
              <a:t>＊</a:t>
            </a:r>
            <a:r>
              <a:rPr kumimoji="1" lang="en-US" altLang="ja-JP" sz="2400" dirty="0" smtClean="0"/>
              <a:t>40</a:t>
            </a:r>
            <a:r>
              <a:rPr kumimoji="1" lang="ja-JP" altLang="en-US" sz="2400" dirty="0" smtClean="0"/>
              <a:t>ページ以内にまとめてください。</a:t>
            </a:r>
            <a:endParaRPr kumimoji="1" lang="ja-JP" altLang="en-US" sz="2400" dirty="0"/>
          </a:p>
        </p:txBody>
      </p:sp>
    </p:spTree>
    <p:extLst>
      <p:ext uri="{BB962C8B-B14F-4D97-AF65-F5344CB8AC3E}">
        <p14:creationId xmlns:p14="http://schemas.microsoft.com/office/powerpoint/2010/main" val="78543384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F8CBB9B4-BF09-42EF-90F0-37448EE0FBF2}"/>
              </a:ext>
            </a:extLst>
          </p:cNvPr>
          <p:cNvSpPr/>
          <p:nvPr/>
        </p:nvSpPr>
        <p:spPr>
          <a:xfrm>
            <a:off x="885613" y="1079364"/>
            <a:ext cx="6096000" cy="400110"/>
          </a:xfrm>
          <a:prstGeom prst="rect">
            <a:avLst/>
          </a:prstGeom>
        </p:spPr>
        <p:txBody>
          <a:bodyPr>
            <a:spAutoFit/>
          </a:bodyPr>
          <a:lstStyle/>
          <a:p>
            <a:r>
              <a:rPr lang="en-US" altLang="ja-JP" sz="2000" dirty="0"/>
              <a:t>1.3.</a:t>
            </a:r>
            <a:r>
              <a:rPr lang="ja-JP" altLang="en-US" sz="2000" dirty="0"/>
              <a:t>事業の内容と成果目標</a:t>
            </a:r>
          </a:p>
        </p:txBody>
      </p:sp>
      <p:sp>
        <p:nvSpPr>
          <p:cNvPr id="5" name="テキスト ボックス 4">
            <a:extLst>
              <a:ext uri="{FF2B5EF4-FFF2-40B4-BE49-F238E27FC236}">
                <a16:creationId xmlns:a16="http://schemas.microsoft.com/office/drawing/2014/main" id="{4E9EC40F-7716-4FB8-99C9-74B593874313}"/>
              </a:ext>
            </a:extLst>
          </p:cNvPr>
          <p:cNvSpPr txBox="1"/>
          <p:nvPr/>
        </p:nvSpPr>
        <p:spPr>
          <a:xfrm>
            <a:off x="749133" y="1492896"/>
            <a:ext cx="10639141" cy="4770537"/>
          </a:xfrm>
          <a:prstGeom prst="rect">
            <a:avLst/>
          </a:prstGeom>
          <a:noFill/>
          <a:ln>
            <a:solidFill>
              <a:schemeClr val="accent1"/>
            </a:solidFill>
          </a:ln>
        </p:spPr>
        <p:txBody>
          <a:bodyPr wrap="square" rtlCol="0">
            <a:spAutoFit/>
          </a:bodyPr>
          <a:lstStyle/>
          <a:p>
            <a:r>
              <a:rPr lang="ja-JP" altLang="en-US" dirty="0"/>
              <a:t>・事業活動により短期的に期待される成果目標</a:t>
            </a:r>
            <a:endParaRPr lang="en-US" altLang="ja-JP" dirty="0"/>
          </a:p>
          <a:p>
            <a:endParaRPr lang="en-US" altLang="ja-JP" sz="1600" dirty="0">
              <a:solidFill>
                <a:schemeClr val="accent6">
                  <a:lumMod val="50000"/>
                </a:schemeClr>
              </a:solidFill>
            </a:endParaRPr>
          </a:p>
          <a:p>
            <a:endParaRPr lang="en-US" altLang="ja-JP" dirty="0" smtClean="0"/>
          </a:p>
          <a:p>
            <a:endParaRPr lang="en-US" altLang="ja-JP" dirty="0" smtClean="0"/>
          </a:p>
          <a:p>
            <a:endParaRPr lang="en-US" altLang="ja-JP" dirty="0"/>
          </a:p>
          <a:p>
            <a:pPr>
              <a:lnSpc>
                <a:spcPct val="150000"/>
              </a:lnSpc>
            </a:pPr>
            <a:r>
              <a:rPr lang="ja-JP" altLang="en-US" dirty="0" smtClean="0">
                <a:solidFill>
                  <a:srgbClr val="FF0000"/>
                </a:solidFill>
              </a:rPr>
              <a:t>・事業活動により短期的に期待される成果目標を記載してください。</a:t>
            </a:r>
            <a:endParaRPr lang="en-US" altLang="ja-JP" dirty="0" smtClean="0">
              <a:solidFill>
                <a:srgbClr val="FF0000"/>
              </a:solidFill>
            </a:endParaRPr>
          </a:p>
          <a:p>
            <a:pPr>
              <a:lnSpc>
                <a:spcPct val="150000"/>
              </a:lnSpc>
            </a:pPr>
            <a:r>
              <a:rPr lang="ja-JP" altLang="en-US" dirty="0" smtClean="0">
                <a:solidFill>
                  <a:srgbClr val="FF0000"/>
                </a:solidFill>
              </a:rPr>
              <a:t>・可能な限り、どのような指標で計り、事業終了時にその指標をどこまで達成することを目指すのか。</a:t>
            </a:r>
            <a:endParaRPr lang="en-US" altLang="ja-JP" dirty="0" smtClean="0">
              <a:solidFill>
                <a:srgbClr val="FF0000"/>
              </a:solidFill>
            </a:endParaRPr>
          </a:p>
          <a:p>
            <a:pPr>
              <a:lnSpc>
                <a:spcPct val="150000"/>
              </a:lnSpc>
            </a:pPr>
            <a:r>
              <a:rPr lang="ja-JP" altLang="en-US" dirty="0">
                <a:solidFill>
                  <a:srgbClr val="FF0000"/>
                </a:solidFill>
              </a:rPr>
              <a:t>　</a:t>
            </a:r>
            <a:r>
              <a:rPr lang="en-US" altLang="ja-JP" dirty="0" smtClean="0">
                <a:solidFill>
                  <a:srgbClr val="FF0000"/>
                </a:solidFill>
              </a:rPr>
              <a:t>1.1.</a:t>
            </a:r>
            <a:r>
              <a:rPr lang="ja-JP" altLang="en-US" dirty="0" smtClean="0">
                <a:solidFill>
                  <a:srgbClr val="FF0000"/>
                </a:solidFill>
              </a:rPr>
              <a:t>で記載した中長期的目標につながる因果関係も示してください。</a:t>
            </a:r>
            <a:endParaRPr lang="en-US" altLang="ja-JP" dirty="0" smtClean="0">
              <a:solidFill>
                <a:srgbClr val="FF0000"/>
              </a:solidFill>
            </a:endParaRPr>
          </a:p>
          <a:p>
            <a:pPr>
              <a:lnSpc>
                <a:spcPct val="150000"/>
              </a:lnSpc>
            </a:pPr>
            <a:r>
              <a:rPr lang="ja-JP" altLang="en-US" dirty="0">
                <a:solidFill>
                  <a:srgbClr val="FF0000"/>
                </a:solidFill>
              </a:rPr>
              <a:t>・複数ページにわたっても</a:t>
            </a:r>
            <a:r>
              <a:rPr lang="ja-JP" altLang="en-US" dirty="0" smtClean="0">
                <a:solidFill>
                  <a:srgbClr val="FF0000"/>
                </a:solidFill>
              </a:rPr>
              <a:t>構いません</a:t>
            </a:r>
            <a:r>
              <a:rPr lang="ja-JP" altLang="en-US" dirty="0">
                <a:solidFill>
                  <a:srgbClr val="FF0000"/>
                </a:solidFill>
              </a:rPr>
              <a:t>。</a:t>
            </a:r>
            <a:endParaRPr lang="en-US" altLang="ja-JP" dirty="0"/>
          </a:p>
          <a:p>
            <a:endParaRPr lang="en-US" altLang="ja-JP" dirty="0"/>
          </a:p>
          <a:p>
            <a:endParaRPr lang="en-US" altLang="ja-JP" dirty="0"/>
          </a:p>
          <a:p>
            <a:endParaRPr lang="en-US" altLang="ja-JP" dirty="0"/>
          </a:p>
          <a:p>
            <a:endParaRPr kumimoji="1" lang="en-US" altLang="ja-JP" dirty="0"/>
          </a:p>
          <a:p>
            <a:endParaRPr lang="en-US" altLang="ja-JP" dirty="0"/>
          </a:p>
          <a:p>
            <a:endParaRPr kumimoji="1" lang="ja-JP" altLang="en-US" dirty="0"/>
          </a:p>
        </p:txBody>
      </p:sp>
      <p:sp>
        <p:nvSpPr>
          <p:cNvPr id="6" name="スライド番号プレースホルダー 2">
            <a:extLst>
              <a:ext uri="{FF2B5EF4-FFF2-40B4-BE49-F238E27FC236}">
                <a16:creationId xmlns:a16="http://schemas.microsoft.com/office/drawing/2014/main" id="{BE5E6E73-CF85-47AD-9540-150BC4963095}"/>
              </a:ext>
            </a:extLst>
          </p:cNvPr>
          <p:cNvSpPr>
            <a:spLocks noGrp="1"/>
          </p:cNvSpPr>
          <p:nvPr>
            <p:ph type="sldNum" sz="quarter" idx="12"/>
          </p:nvPr>
        </p:nvSpPr>
        <p:spPr>
          <a:xfrm>
            <a:off x="8610600" y="6356350"/>
            <a:ext cx="2743200" cy="365125"/>
          </a:xfrm>
        </p:spPr>
        <p:txBody>
          <a:bodyPr/>
          <a:lstStyle/>
          <a:p>
            <a:fld id="{99D362A8-9C72-451F-B3C7-A05A0702FA10}" type="slidenum">
              <a:rPr kumimoji="1" lang="ja-JP" altLang="en-US" smtClean="0"/>
              <a:t>10</a:t>
            </a:fld>
            <a:endParaRPr kumimoji="1" lang="ja-JP" altLang="en-US"/>
          </a:p>
        </p:txBody>
      </p:sp>
    </p:spTree>
    <p:extLst>
      <p:ext uri="{BB962C8B-B14F-4D97-AF65-F5344CB8AC3E}">
        <p14:creationId xmlns:p14="http://schemas.microsoft.com/office/powerpoint/2010/main" val="62248449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F8CBB9B4-BF09-42EF-90F0-37448EE0FBF2}"/>
              </a:ext>
            </a:extLst>
          </p:cNvPr>
          <p:cNvSpPr/>
          <p:nvPr/>
        </p:nvSpPr>
        <p:spPr>
          <a:xfrm>
            <a:off x="885613" y="1079364"/>
            <a:ext cx="6096000" cy="400110"/>
          </a:xfrm>
          <a:prstGeom prst="rect">
            <a:avLst/>
          </a:prstGeom>
        </p:spPr>
        <p:txBody>
          <a:bodyPr>
            <a:spAutoFit/>
          </a:bodyPr>
          <a:lstStyle/>
          <a:p>
            <a:r>
              <a:rPr lang="en-US" altLang="ja-JP" sz="2000" dirty="0"/>
              <a:t>1.3.</a:t>
            </a:r>
            <a:r>
              <a:rPr lang="ja-JP" altLang="en-US" sz="2000" dirty="0"/>
              <a:t>事業の内容と成果目標</a:t>
            </a:r>
          </a:p>
        </p:txBody>
      </p:sp>
      <p:sp>
        <p:nvSpPr>
          <p:cNvPr id="5" name="テキスト ボックス 4">
            <a:extLst>
              <a:ext uri="{FF2B5EF4-FFF2-40B4-BE49-F238E27FC236}">
                <a16:creationId xmlns:a16="http://schemas.microsoft.com/office/drawing/2014/main" id="{4E9EC40F-7716-4FB8-99C9-74B593874313}"/>
              </a:ext>
            </a:extLst>
          </p:cNvPr>
          <p:cNvSpPr txBox="1"/>
          <p:nvPr/>
        </p:nvSpPr>
        <p:spPr>
          <a:xfrm>
            <a:off x="749133" y="1492896"/>
            <a:ext cx="10639141" cy="4801314"/>
          </a:xfrm>
          <a:prstGeom prst="rect">
            <a:avLst/>
          </a:prstGeom>
          <a:noFill/>
          <a:ln>
            <a:solidFill>
              <a:schemeClr val="accent1"/>
            </a:solidFill>
          </a:ln>
        </p:spPr>
        <p:txBody>
          <a:bodyPr wrap="square" rtlCol="0">
            <a:spAutoFit/>
          </a:bodyPr>
          <a:lstStyle/>
          <a:p>
            <a:r>
              <a:rPr lang="ja-JP" altLang="en-US" dirty="0" smtClean="0"/>
              <a:t>・</a:t>
            </a:r>
            <a:r>
              <a:rPr lang="ja-JP" altLang="en-US" dirty="0"/>
              <a:t>具体的な事業の内容を</a:t>
            </a:r>
            <a:r>
              <a:rPr lang="ja-JP" altLang="en-US" dirty="0" smtClean="0"/>
              <a:t>記載</a:t>
            </a:r>
            <a:endParaRPr lang="en-US" altLang="ja-JP" dirty="0"/>
          </a:p>
          <a:p>
            <a:endParaRPr lang="en-US" altLang="ja-JP" dirty="0" smtClean="0"/>
          </a:p>
          <a:p>
            <a:endParaRPr lang="en-US" altLang="ja-JP" dirty="0"/>
          </a:p>
          <a:p>
            <a:endParaRPr lang="en-US" altLang="ja-JP" dirty="0" smtClean="0"/>
          </a:p>
          <a:p>
            <a:endParaRPr lang="en-US" altLang="ja-JP" dirty="0" smtClean="0"/>
          </a:p>
          <a:p>
            <a:pPr>
              <a:lnSpc>
                <a:spcPct val="150000"/>
              </a:lnSpc>
            </a:pPr>
            <a:r>
              <a:rPr lang="ja-JP" altLang="en-US" dirty="0" smtClean="0">
                <a:solidFill>
                  <a:srgbClr val="FF0000"/>
                </a:solidFill>
              </a:rPr>
              <a:t>・具体的な事業の内容を記載してください。</a:t>
            </a:r>
            <a:endParaRPr lang="en-US" altLang="ja-JP" dirty="0" smtClean="0">
              <a:solidFill>
                <a:srgbClr val="FF0000"/>
              </a:solidFill>
            </a:endParaRPr>
          </a:p>
          <a:p>
            <a:pPr>
              <a:lnSpc>
                <a:spcPct val="150000"/>
              </a:lnSpc>
            </a:pPr>
            <a:r>
              <a:rPr lang="ja-JP" altLang="en-US" dirty="0" smtClean="0">
                <a:solidFill>
                  <a:srgbClr val="FF0000"/>
                </a:solidFill>
              </a:rPr>
              <a:t>・事業計画は最長</a:t>
            </a:r>
            <a:r>
              <a:rPr lang="en-US" altLang="ja-JP" dirty="0" smtClean="0">
                <a:solidFill>
                  <a:srgbClr val="FF0000"/>
                </a:solidFill>
              </a:rPr>
              <a:t>3</a:t>
            </a:r>
            <a:r>
              <a:rPr lang="ja-JP" altLang="en-US" dirty="0" smtClean="0">
                <a:solidFill>
                  <a:srgbClr val="FF0000"/>
                </a:solidFill>
              </a:rPr>
              <a:t>年です。</a:t>
            </a:r>
            <a:endParaRPr lang="en-US" altLang="ja-JP" dirty="0" smtClean="0">
              <a:solidFill>
                <a:srgbClr val="FF0000"/>
              </a:solidFill>
            </a:endParaRPr>
          </a:p>
          <a:p>
            <a:pPr>
              <a:lnSpc>
                <a:spcPct val="150000"/>
              </a:lnSpc>
            </a:pPr>
            <a:r>
              <a:rPr lang="ja-JP" altLang="en-US" dirty="0" smtClean="0">
                <a:solidFill>
                  <a:srgbClr val="FF0000"/>
                </a:solidFill>
              </a:rPr>
              <a:t>・受益者・地域・分野等を分かりやすく示してください。</a:t>
            </a:r>
            <a:endParaRPr lang="en-US" altLang="ja-JP" dirty="0" smtClean="0">
              <a:solidFill>
                <a:srgbClr val="FF0000"/>
              </a:solidFill>
            </a:endParaRPr>
          </a:p>
          <a:p>
            <a:pPr>
              <a:lnSpc>
                <a:spcPct val="150000"/>
              </a:lnSpc>
            </a:pPr>
            <a:r>
              <a:rPr lang="ja-JP" altLang="en-US" dirty="0" smtClean="0">
                <a:solidFill>
                  <a:srgbClr val="FF0000"/>
                </a:solidFill>
              </a:rPr>
              <a:t>・当該事業のアピールポイント（革新性、継続性、波及効果、連携と対話等）も記載してください。</a:t>
            </a:r>
            <a:endParaRPr lang="en-US" altLang="ja-JP" dirty="0" smtClean="0">
              <a:solidFill>
                <a:srgbClr val="FF0000"/>
              </a:solidFill>
            </a:endParaRPr>
          </a:p>
          <a:p>
            <a:pPr>
              <a:lnSpc>
                <a:spcPct val="150000"/>
              </a:lnSpc>
            </a:pPr>
            <a:r>
              <a:rPr lang="ja-JP" altLang="en-US" dirty="0" smtClean="0">
                <a:solidFill>
                  <a:srgbClr val="FF0000"/>
                </a:solidFill>
              </a:rPr>
              <a:t>・地域的にどのように普及させる工夫を図るのかを記載してください。</a:t>
            </a:r>
            <a:endParaRPr lang="en-US" altLang="ja-JP" dirty="0" smtClean="0">
              <a:solidFill>
                <a:srgbClr val="FF0000"/>
              </a:solidFill>
            </a:endParaRPr>
          </a:p>
          <a:p>
            <a:pPr>
              <a:lnSpc>
                <a:spcPct val="150000"/>
              </a:lnSpc>
            </a:pPr>
            <a:r>
              <a:rPr lang="ja-JP" altLang="en-US" dirty="0">
                <a:solidFill>
                  <a:srgbClr val="FF0000"/>
                </a:solidFill>
              </a:rPr>
              <a:t>・複数ページにわたっても</a:t>
            </a:r>
            <a:r>
              <a:rPr lang="ja-JP" altLang="en-US" dirty="0" smtClean="0">
                <a:solidFill>
                  <a:srgbClr val="FF0000"/>
                </a:solidFill>
              </a:rPr>
              <a:t>構いません。</a:t>
            </a:r>
            <a:endParaRPr lang="en-US" altLang="ja-JP" dirty="0"/>
          </a:p>
          <a:p>
            <a:endParaRPr kumimoji="1" lang="en-US" altLang="ja-JP" dirty="0"/>
          </a:p>
          <a:p>
            <a:endParaRPr lang="en-US" altLang="ja-JP" dirty="0"/>
          </a:p>
          <a:p>
            <a:endParaRPr kumimoji="1" lang="ja-JP" altLang="en-US" dirty="0"/>
          </a:p>
        </p:txBody>
      </p:sp>
      <p:sp>
        <p:nvSpPr>
          <p:cNvPr id="6" name="スライド番号プレースホルダー 2">
            <a:extLst>
              <a:ext uri="{FF2B5EF4-FFF2-40B4-BE49-F238E27FC236}">
                <a16:creationId xmlns:a16="http://schemas.microsoft.com/office/drawing/2014/main" id="{BE5E6E73-CF85-47AD-9540-150BC4963095}"/>
              </a:ext>
            </a:extLst>
          </p:cNvPr>
          <p:cNvSpPr>
            <a:spLocks noGrp="1"/>
          </p:cNvSpPr>
          <p:nvPr>
            <p:ph type="sldNum" sz="quarter" idx="12"/>
          </p:nvPr>
        </p:nvSpPr>
        <p:spPr>
          <a:xfrm>
            <a:off x="8610600" y="6356350"/>
            <a:ext cx="2743200" cy="365125"/>
          </a:xfrm>
        </p:spPr>
        <p:txBody>
          <a:bodyPr/>
          <a:lstStyle/>
          <a:p>
            <a:fld id="{99D362A8-9C72-451F-B3C7-A05A0702FA10}" type="slidenum">
              <a:rPr kumimoji="1" lang="ja-JP" altLang="en-US" smtClean="0"/>
              <a:t>11</a:t>
            </a:fld>
            <a:endParaRPr kumimoji="1" lang="ja-JP" altLang="en-US"/>
          </a:p>
        </p:txBody>
      </p:sp>
    </p:spTree>
    <p:extLst>
      <p:ext uri="{BB962C8B-B14F-4D97-AF65-F5344CB8AC3E}">
        <p14:creationId xmlns:p14="http://schemas.microsoft.com/office/powerpoint/2010/main" val="149011370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a:extLst>
              <a:ext uri="{FF2B5EF4-FFF2-40B4-BE49-F238E27FC236}">
                <a16:creationId xmlns:a16="http://schemas.microsoft.com/office/drawing/2014/main" id="{DD3260E8-2CF0-4D38-81E0-4DB5CA62B651}"/>
              </a:ext>
            </a:extLst>
          </p:cNvPr>
          <p:cNvSpPr>
            <a:spLocks noGrp="1"/>
          </p:cNvSpPr>
          <p:nvPr>
            <p:ph type="sldNum" sz="quarter" idx="12"/>
          </p:nvPr>
        </p:nvSpPr>
        <p:spPr/>
        <p:txBody>
          <a:bodyPr/>
          <a:lstStyle/>
          <a:p>
            <a:fld id="{99D362A8-9C72-451F-B3C7-A05A0702FA10}" type="slidenum">
              <a:rPr kumimoji="1" lang="ja-JP" altLang="en-US" smtClean="0"/>
              <a:t>12</a:t>
            </a:fld>
            <a:endParaRPr kumimoji="1" lang="ja-JP" altLang="en-US"/>
          </a:p>
        </p:txBody>
      </p:sp>
      <p:sp>
        <p:nvSpPr>
          <p:cNvPr id="10" name="タイトル 1">
            <a:extLst>
              <a:ext uri="{FF2B5EF4-FFF2-40B4-BE49-F238E27FC236}">
                <a16:creationId xmlns:a16="http://schemas.microsoft.com/office/drawing/2014/main" id="{174F1D90-CFF5-4C5F-84EF-89BEF7F59DA1}"/>
              </a:ext>
            </a:extLst>
          </p:cNvPr>
          <p:cNvSpPr txBox="1">
            <a:spLocks/>
          </p:cNvSpPr>
          <p:nvPr/>
        </p:nvSpPr>
        <p:spPr>
          <a:xfrm>
            <a:off x="762048" y="382184"/>
            <a:ext cx="10666436" cy="396000"/>
          </a:xfrm>
          <a:prstGeom prst="rect">
            <a:avLst/>
          </a:prstGeom>
          <a:solidFill>
            <a:schemeClr val="accent5">
              <a:lumMod val="20000"/>
              <a:lumOff val="80000"/>
            </a:schemeClr>
          </a:solidFill>
          <a:ln>
            <a:solidFill>
              <a:schemeClr val="tx1">
                <a:lumMod val="50000"/>
                <a:lumOff val="50000"/>
              </a:schemeClr>
            </a:solidFill>
          </a:ln>
        </p:spPr>
        <p:txBody>
          <a:bodyPr vert="horz" lIns="91440" tIns="45720" rIns="91440" bIns="45720"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lnSpc>
                <a:spcPct val="150000"/>
              </a:lnSpc>
            </a:pPr>
            <a:r>
              <a:rPr lang="en-US" altLang="ja-JP" sz="2000" b="1" dirty="0"/>
              <a:t>2</a:t>
            </a:r>
            <a:r>
              <a:rPr lang="en-US" altLang="ja-JP" sz="2000" b="1" dirty="0" smtClean="0"/>
              <a:t>. </a:t>
            </a:r>
            <a:r>
              <a:rPr lang="ja-JP" altLang="en-US" sz="2000" b="1" dirty="0"/>
              <a:t>社会的インパクト評価の実施内容と方法について　</a:t>
            </a:r>
          </a:p>
        </p:txBody>
      </p:sp>
      <p:sp>
        <p:nvSpPr>
          <p:cNvPr id="12" name="テキスト ボックス 11">
            <a:extLst>
              <a:ext uri="{FF2B5EF4-FFF2-40B4-BE49-F238E27FC236}">
                <a16:creationId xmlns:a16="http://schemas.microsoft.com/office/drawing/2014/main" id="{18B9A03B-B947-4D93-B484-C732EC946FD2}"/>
              </a:ext>
            </a:extLst>
          </p:cNvPr>
          <p:cNvSpPr txBox="1"/>
          <p:nvPr/>
        </p:nvSpPr>
        <p:spPr>
          <a:xfrm>
            <a:off x="762047" y="1482581"/>
            <a:ext cx="10639141" cy="4801314"/>
          </a:xfrm>
          <a:prstGeom prst="rect">
            <a:avLst/>
          </a:prstGeom>
          <a:noFill/>
          <a:ln>
            <a:solidFill>
              <a:schemeClr val="accent1"/>
            </a:solidFill>
          </a:ln>
        </p:spPr>
        <p:txBody>
          <a:bodyPr wrap="square" rtlCol="0">
            <a:spAutoFit/>
          </a:bodyPr>
          <a:lstStyle/>
          <a:p>
            <a:pPr>
              <a:lnSpc>
                <a:spcPct val="100000"/>
              </a:lnSpc>
            </a:pPr>
            <a:r>
              <a:rPr lang="ja-JP" altLang="en-US" dirty="0" smtClean="0"/>
              <a:t>・社会的インパクト評価について記載</a:t>
            </a:r>
            <a:endParaRPr lang="en-US" altLang="ja-JP" dirty="0"/>
          </a:p>
          <a:p>
            <a:pPr>
              <a:lnSpc>
                <a:spcPct val="100000"/>
              </a:lnSpc>
            </a:pPr>
            <a:endParaRPr lang="en-US" altLang="ja-JP" dirty="0" smtClean="0">
              <a:solidFill>
                <a:srgbClr val="FF0000"/>
              </a:solidFill>
            </a:endParaRPr>
          </a:p>
          <a:p>
            <a:pPr>
              <a:lnSpc>
                <a:spcPct val="150000"/>
              </a:lnSpc>
            </a:pPr>
            <a:r>
              <a:rPr lang="ja-JP" altLang="en-US" dirty="0" smtClean="0">
                <a:solidFill>
                  <a:srgbClr val="FF0000"/>
                </a:solidFill>
              </a:rPr>
              <a:t>・事業の成果を「社会的インパクト評価」で測定し、それを通じて国民やステークホルダー（事業の</a:t>
            </a:r>
            <a:endParaRPr lang="en-US" altLang="ja-JP" dirty="0" smtClean="0">
              <a:solidFill>
                <a:srgbClr val="FF0000"/>
              </a:solidFill>
            </a:endParaRPr>
          </a:p>
          <a:p>
            <a:pPr>
              <a:lnSpc>
                <a:spcPct val="150000"/>
              </a:lnSpc>
            </a:pPr>
            <a:r>
              <a:rPr lang="ja-JP" altLang="en-US" dirty="0">
                <a:solidFill>
                  <a:srgbClr val="FF0000"/>
                </a:solidFill>
              </a:rPr>
              <a:t>　</a:t>
            </a:r>
            <a:r>
              <a:rPr lang="ja-JP" altLang="en-US" dirty="0" smtClean="0">
                <a:solidFill>
                  <a:srgbClr val="FF0000"/>
                </a:solidFill>
              </a:rPr>
              <a:t>関係者）に分かりやすく説明するために、どのように評価を実施するか記載してください。</a:t>
            </a:r>
            <a:endParaRPr lang="en-US" altLang="ja-JP" dirty="0" smtClean="0">
              <a:solidFill>
                <a:srgbClr val="FF0000"/>
              </a:solidFill>
            </a:endParaRPr>
          </a:p>
          <a:p>
            <a:pPr>
              <a:lnSpc>
                <a:spcPct val="150000"/>
              </a:lnSpc>
            </a:pPr>
            <a:r>
              <a:rPr lang="ja-JP" altLang="en-US" dirty="0" smtClean="0">
                <a:solidFill>
                  <a:srgbClr val="FF0000"/>
                </a:solidFill>
              </a:rPr>
              <a:t>・実行団体としての自己評価をどのように実施するかを記載してください。</a:t>
            </a:r>
            <a:endParaRPr lang="en-US" altLang="ja-JP" dirty="0">
              <a:solidFill>
                <a:srgbClr val="FF0000"/>
              </a:solidFill>
            </a:endParaRPr>
          </a:p>
          <a:p>
            <a:pPr>
              <a:lnSpc>
                <a:spcPct val="150000"/>
              </a:lnSpc>
            </a:pPr>
            <a:r>
              <a:rPr lang="ja-JP" altLang="en-US" dirty="0" smtClean="0">
                <a:solidFill>
                  <a:srgbClr val="FF0000"/>
                </a:solidFill>
              </a:rPr>
              <a:t>・以下の段階に沿って記載してください。</a:t>
            </a:r>
            <a:endParaRPr lang="en-US" altLang="ja-JP" dirty="0" smtClean="0">
              <a:solidFill>
                <a:srgbClr val="FF0000"/>
              </a:solidFill>
            </a:endParaRPr>
          </a:p>
          <a:p>
            <a:pPr>
              <a:lnSpc>
                <a:spcPct val="150000"/>
              </a:lnSpc>
            </a:pPr>
            <a:r>
              <a:rPr lang="ja-JP" altLang="en-US" dirty="0">
                <a:solidFill>
                  <a:srgbClr val="FF0000"/>
                </a:solidFill>
              </a:rPr>
              <a:t>　</a:t>
            </a:r>
            <a:r>
              <a:rPr lang="ja-JP" altLang="en-US" dirty="0" smtClean="0">
                <a:solidFill>
                  <a:srgbClr val="FF0000"/>
                </a:solidFill>
              </a:rPr>
              <a:t>事前評価：事業前に事業の必要性・妥当性を判断するため</a:t>
            </a:r>
            <a:endParaRPr lang="en-US" altLang="ja-JP" dirty="0" smtClean="0">
              <a:solidFill>
                <a:srgbClr val="FF0000"/>
              </a:solidFill>
            </a:endParaRPr>
          </a:p>
          <a:p>
            <a:pPr>
              <a:lnSpc>
                <a:spcPct val="150000"/>
              </a:lnSpc>
            </a:pPr>
            <a:r>
              <a:rPr lang="ja-JP" altLang="en-US" dirty="0">
                <a:solidFill>
                  <a:srgbClr val="FF0000"/>
                </a:solidFill>
              </a:rPr>
              <a:t>　</a:t>
            </a:r>
            <a:r>
              <a:rPr lang="ja-JP" altLang="en-US" dirty="0" smtClean="0">
                <a:solidFill>
                  <a:srgbClr val="FF0000"/>
                </a:solidFill>
              </a:rPr>
              <a:t>中間評価：進捗状況と予算・人材・方法など見直しの検討を行うため</a:t>
            </a:r>
            <a:endParaRPr lang="en-US" altLang="ja-JP" dirty="0" smtClean="0">
              <a:solidFill>
                <a:srgbClr val="FF0000"/>
              </a:solidFill>
            </a:endParaRPr>
          </a:p>
          <a:p>
            <a:pPr>
              <a:lnSpc>
                <a:spcPct val="150000"/>
              </a:lnSpc>
            </a:pPr>
            <a:r>
              <a:rPr lang="ja-JP" altLang="en-US" dirty="0">
                <a:solidFill>
                  <a:srgbClr val="FF0000"/>
                </a:solidFill>
              </a:rPr>
              <a:t>　</a:t>
            </a:r>
            <a:r>
              <a:rPr lang="ja-JP" altLang="en-US" dirty="0" smtClean="0">
                <a:solidFill>
                  <a:srgbClr val="FF0000"/>
                </a:solidFill>
              </a:rPr>
              <a:t>事後評価：事業の成果の達成状況や事業の妥当性を検証するため</a:t>
            </a:r>
            <a:endParaRPr lang="en-US" altLang="ja-JP" dirty="0" smtClean="0">
              <a:solidFill>
                <a:srgbClr val="FF0000"/>
              </a:solidFill>
            </a:endParaRPr>
          </a:p>
          <a:p>
            <a:pPr>
              <a:lnSpc>
                <a:spcPct val="150000"/>
              </a:lnSpc>
            </a:pPr>
            <a:r>
              <a:rPr lang="ja-JP" altLang="en-US" dirty="0">
                <a:solidFill>
                  <a:srgbClr val="FF0000"/>
                </a:solidFill>
              </a:rPr>
              <a:t>　</a:t>
            </a:r>
            <a:r>
              <a:rPr lang="ja-JP" altLang="en-US" dirty="0" smtClean="0">
                <a:solidFill>
                  <a:srgbClr val="FF0000"/>
                </a:solidFill>
              </a:rPr>
              <a:t>追跡評価：成果や副次的効果や波及効果、過去の評価との比較検証を行うため</a:t>
            </a:r>
            <a:endParaRPr lang="en-US" altLang="ja-JP" dirty="0">
              <a:solidFill>
                <a:srgbClr val="FF0000"/>
              </a:solidFill>
            </a:endParaRPr>
          </a:p>
          <a:p>
            <a:pPr>
              <a:lnSpc>
                <a:spcPct val="150000"/>
              </a:lnSpc>
            </a:pPr>
            <a:r>
              <a:rPr lang="ja-JP" altLang="en-US" dirty="0" smtClean="0">
                <a:solidFill>
                  <a:srgbClr val="FF0000"/>
                </a:solidFill>
              </a:rPr>
              <a:t>・評価指針を参考にしてください。</a:t>
            </a:r>
            <a:endParaRPr lang="en-US" altLang="ja-JP" dirty="0" smtClean="0">
              <a:solidFill>
                <a:srgbClr val="FF0000"/>
              </a:solidFill>
            </a:endParaRPr>
          </a:p>
          <a:p>
            <a:pPr>
              <a:lnSpc>
                <a:spcPct val="150000"/>
              </a:lnSpc>
            </a:pPr>
            <a:r>
              <a:rPr lang="ja-JP" altLang="en-US" dirty="0" smtClean="0">
                <a:solidFill>
                  <a:srgbClr val="FF0000"/>
                </a:solidFill>
              </a:rPr>
              <a:t>・複数ページにわたっても構いません。</a:t>
            </a:r>
            <a:endParaRPr lang="en-US" altLang="ja-JP" dirty="0">
              <a:solidFill>
                <a:srgbClr val="FF0000"/>
              </a:solidFill>
            </a:endParaRPr>
          </a:p>
        </p:txBody>
      </p:sp>
    </p:spTree>
    <p:extLst>
      <p:ext uri="{BB962C8B-B14F-4D97-AF65-F5344CB8AC3E}">
        <p14:creationId xmlns:p14="http://schemas.microsoft.com/office/powerpoint/2010/main" val="214531264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a:extLst>
              <a:ext uri="{FF2B5EF4-FFF2-40B4-BE49-F238E27FC236}">
                <a16:creationId xmlns:a16="http://schemas.microsoft.com/office/drawing/2014/main" id="{453BB9E7-67A6-4FD2-AFFA-890F6E5DD2E9}"/>
              </a:ext>
            </a:extLst>
          </p:cNvPr>
          <p:cNvSpPr>
            <a:spLocks noGrp="1"/>
          </p:cNvSpPr>
          <p:nvPr>
            <p:ph type="sldNum" sz="quarter" idx="12"/>
          </p:nvPr>
        </p:nvSpPr>
        <p:spPr/>
        <p:txBody>
          <a:bodyPr/>
          <a:lstStyle/>
          <a:p>
            <a:fld id="{99D362A8-9C72-451F-B3C7-A05A0702FA10}" type="slidenum">
              <a:rPr kumimoji="1" lang="ja-JP" altLang="en-US" smtClean="0"/>
              <a:t>13</a:t>
            </a:fld>
            <a:endParaRPr kumimoji="1" lang="ja-JP" altLang="en-US"/>
          </a:p>
        </p:txBody>
      </p:sp>
      <p:sp>
        <p:nvSpPr>
          <p:cNvPr id="10" name="タイトル 1">
            <a:extLst>
              <a:ext uri="{FF2B5EF4-FFF2-40B4-BE49-F238E27FC236}">
                <a16:creationId xmlns:a16="http://schemas.microsoft.com/office/drawing/2014/main" id="{A96CA577-CCFF-4682-82C3-01733B571681}"/>
              </a:ext>
            </a:extLst>
          </p:cNvPr>
          <p:cNvSpPr txBox="1">
            <a:spLocks/>
          </p:cNvSpPr>
          <p:nvPr/>
        </p:nvSpPr>
        <p:spPr>
          <a:xfrm>
            <a:off x="771098" y="382182"/>
            <a:ext cx="10639141" cy="396000"/>
          </a:xfrm>
          <a:prstGeom prst="rect">
            <a:avLst/>
          </a:prstGeom>
          <a:solidFill>
            <a:schemeClr val="accent5">
              <a:lumMod val="20000"/>
              <a:lumOff val="80000"/>
            </a:schemeClr>
          </a:solidFill>
          <a:ln>
            <a:solidFill>
              <a:schemeClr val="tx1">
                <a:lumMod val="50000"/>
                <a:lumOff val="50000"/>
              </a:schemeClr>
            </a:solidFill>
          </a:ln>
        </p:spPr>
        <p:txBody>
          <a:bodyPr vert="horz" lIns="91440" tIns="45720" rIns="91440" bIns="45720"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lnSpc>
                <a:spcPct val="150000"/>
              </a:lnSpc>
            </a:pPr>
            <a:r>
              <a:rPr lang="en-US" altLang="ja-JP" sz="2000" b="1" dirty="0"/>
              <a:t>3</a:t>
            </a:r>
            <a:r>
              <a:rPr lang="en-US" altLang="ja-JP" sz="2000" b="1" dirty="0" smtClean="0"/>
              <a:t>. </a:t>
            </a:r>
            <a:r>
              <a:rPr lang="ja-JP" altLang="en-US" sz="2000" b="1" dirty="0"/>
              <a:t>進捗管理、リスク管理と持続可能性　</a:t>
            </a:r>
          </a:p>
        </p:txBody>
      </p:sp>
      <p:sp>
        <p:nvSpPr>
          <p:cNvPr id="2" name="正方形/長方形 1">
            <a:extLst>
              <a:ext uri="{FF2B5EF4-FFF2-40B4-BE49-F238E27FC236}">
                <a16:creationId xmlns:a16="http://schemas.microsoft.com/office/drawing/2014/main" id="{B8E8C12C-EC3D-4B61-8C24-403F7FBABCED}"/>
              </a:ext>
            </a:extLst>
          </p:cNvPr>
          <p:cNvSpPr/>
          <p:nvPr/>
        </p:nvSpPr>
        <p:spPr>
          <a:xfrm>
            <a:off x="771098" y="1070543"/>
            <a:ext cx="1918138" cy="400110"/>
          </a:xfrm>
          <a:prstGeom prst="rect">
            <a:avLst/>
          </a:prstGeom>
        </p:spPr>
        <p:txBody>
          <a:bodyPr wrap="square">
            <a:spAutoFit/>
          </a:bodyPr>
          <a:lstStyle/>
          <a:p>
            <a:r>
              <a:rPr lang="en-US" altLang="ja-JP" sz="2000" dirty="0"/>
              <a:t>3</a:t>
            </a:r>
            <a:r>
              <a:rPr lang="en-US" altLang="ja-JP" sz="2000" dirty="0" smtClean="0"/>
              <a:t>.1</a:t>
            </a:r>
            <a:r>
              <a:rPr lang="en-US" altLang="ja-JP" sz="2000" dirty="0"/>
              <a:t>. </a:t>
            </a:r>
            <a:r>
              <a:rPr lang="ja-JP" altLang="en-US" sz="2000" dirty="0"/>
              <a:t>進捗管理</a:t>
            </a:r>
          </a:p>
        </p:txBody>
      </p:sp>
      <p:sp>
        <p:nvSpPr>
          <p:cNvPr id="12" name="テキスト ボックス 11">
            <a:extLst>
              <a:ext uri="{FF2B5EF4-FFF2-40B4-BE49-F238E27FC236}">
                <a16:creationId xmlns:a16="http://schemas.microsoft.com/office/drawing/2014/main" id="{0AAABA39-A3E6-49A3-A9F6-B3631CF2CF7D}"/>
              </a:ext>
            </a:extLst>
          </p:cNvPr>
          <p:cNvSpPr txBox="1"/>
          <p:nvPr/>
        </p:nvSpPr>
        <p:spPr>
          <a:xfrm>
            <a:off x="771098" y="1484301"/>
            <a:ext cx="10639141" cy="4662815"/>
          </a:xfrm>
          <a:prstGeom prst="rect">
            <a:avLst/>
          </a:prstGeom>
          <a:noFill/>
          <a:ln>
            <a:solidFill>
              <a:schemeClr val="accent1"/>
            </a:solidFill>
          </a:ln>
        </p:spPr>
        <p:txBody>
          <a:bodyPr wrap="square" rtlCol="0">
            <a:spAutoFit/>
          </a:bodyPr>
          <a:lstStyle/>
          <a:p>
            <a:r>
              <a:rPr kumimoji="1" lang="ja-JP" altLang="en-US" dirty="0" smtClean="0"/>
              <a:t>・スケジュール</a:t>
            </a:r>
            <a:endParaRPr kumimoji="1" lang="en-US" altLang="ja-JP" dirty="0"/>
          </a:p>
          <a:p>
            <a:endParaRPr lang="en-US" altLang="ja-JP" dirty="0"/>
          </a:p>
          <a:p>
            <a:endParaRPr kumimoji="1" lang="en-US" altLang="ja-JP" dirty="0"/>
          </a:p>
          <a:p>
            <a:endParaRPr lang="en-US" altLang="ja-JP" dirty="0"/>
          </a:p>
          <a:p>
            <a:pPr>
              <a:lnSpc>
                <a:spcPct val="150000"/>
              </a:lnSpc>
            </a:pPr>
            <a:endParaRPr lang="en-US" altLang="ja-JP" dirty="0">
              <a:solidFill>
                <a:srgbClr val="FF0000"/>
              </a:solidFill>
            </a:endParaRPr>
          </a:p>
          <a:p>
            <a:pPr>
              <a:lnSpc>
                <a:spcPct val="150000"/>
              </a:lnSpc>
            </a:pPr>
            <a:r>
              <a:rPr lang="ja-JP" altLang="en-US" dirty="0" smtClean="0">
                <a:solidFill>
                  <a:srgbClr val="FF0000"/>
                </a:solidFill>
              </a:rPr>
              <a:t>・事業開始から終了までの、</a:t>
            </a:r>
            <a:r>
              <a:rPr lang="en-US" altLang="ja-JP" dirty="0" smtClean="0">
                <a:solidFill>
                  <a:srgbClr val="FF0000"/>
                </a:solidFill>
              </a:rPr>
              <a:t>6</a:t>
            </a:r>
            <a:r>
              <a:rPr lang="ja-JP" altLang="en-US" dirty="0" smtClean="0">
                <a:solidFill>
                  <a:srgbClr val="FF0000"/>
                </a:solidFill>
              </a:rPr>
              <a:t>か月ごとの進捗管理、自己評価結果の点検・検証を加味した</a:t>
            </a:r>
            <a:endParaRPr lang="en-US" altLang="ja-JP" dirty="0" smtClean="0">
              <a:solidFill>
                <a:srgbClr val="FF0000"/>
              </a:solidFill>
            </a:endParaRPr>
          </a:p>
          <a:p>
            <a:pPr>
              <a:lnSpc>
                <a:spcPct val="150000"/>
              </a:lnSpc>
            </a:pPr>
            <a:r>
              <a:rPr lang="ja-JP" altLang="en-US" dirty="0">
                <a:solidFill>
                  <a:srgbClr val="FF0000"/>
                </a:solidFill>
              </a:rPr>
              <a:t>　</a:t>
            </a:r>
            <a:r>
              <a:rPr lang="ja-JP" altLang="en-US" dirty="0" smtClean="0">
                <a:solidFill>
                  <a:srgbClr val="FF0000"/>
                </a:solidFill>
              </a:rPr>
              <a:t>スケジュールと進捗管理体制を記載してください。</a:t>
            </a:r>
            <a:endParaRPr lang="en-US" altLang="ja-JP" dirty="0" smtClean="0">
              <a:solidFill>
                <a:srgbClr val="FF0000"/>
              </a:solidFill>
            </a:endParaRPr>
          </a:p>
          <a:p>
            <a:pPr>
              <a:lnSpc>
                <a:spcPct val="150000"/>
              </a:lnSpc>
            </a:pPr>
            <a:r>
              <a:rPr lang="ja-JP" altLang="en-US" dirty="0" smtClean="0">
                <a:solidFill>
                  <a:srgbClr val="FF0000"/>
                </a:solidFill>
              </a:rPr>
              <a:t>・評価については、評価指針を参考にしてください。</a:t>
            </a:r>
            <a:endParaRPr lang="en-US" altLang="ja-JP" dirty="0" smtClean="0">
              <a:solidFill>
                <a:srgbClr val="FF0000"/>
              </a:solidFill>
            </a:endParaRPr>
          </a:p>
          <a:p>
            <a:pPr>
              <a:lnSpc>
                <a:spcPct val="150000"/>
              </a:lnSpc>
            </a:pPr>
            <a:r>
              <a:rPr lang="ja-JP" altLang="en-US" dirty="0" smtClean="0">
                <a:solidFill>
                  <a:srgbClr val="FF0000"/>
                </a:solidFill>
              </a:rPr>
              <a:t>・複数ページにわたっても構いません。</a:t>
            </a:r>
            <a:endParaRPr lang="en-US" altLang="ja-JP" dirty="0">
              <a:solidFill>
                <a:srgbClr val="FF0000"/>
              </a:solidFill>
            </a:endParaRPr>
          </a:p>
          <a:p>
            <a:endParaRPr lang="en-US" altLang="ja-JP" dirty="0"/>
          </a:p>
          <a:p>
            <a:endParaRPr lang="en-US" altLang="ja-JP" dirty="0"/>
          </a:p>
          <a:p>
            <a:endParaRPr lang="en-US" altLang="ja-JP" dirty="0"/>
          </a:p>
          <a:p>
            <a:endParaRPr kumimoji="1" lang="en-US" altLang="ja-JP" dirty="0"/>
          </a:p>
          <a:p>
            <a:endParaRPr kumimoji="1" lang="en-US" altLang="ja-JP" dirty="0"/>
          </a:p>
        </p:txBody>
      </p:sp>
    </p:spTree>
    <p:extLst>
      <p:ext uri="{BB962C8B-B14F-4D97-AF65-F5344CB8AC3E}">
        <p14:creationId xmlns:p14="http://schemas.microsoft.com/office/powerpoint/2010/main" val="363204012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5CCB874B-C75F-42B5-BEF0-A64CF7DDE69B}"/>
              </a:ext>
            </a:extLst>
          </p:cNvPr>
          <p:cNvSpPr/>
          <p:nvPr/>
        </p:nvSpPr>
        <p:spPr>
          <a:xfrm>
            <a:off x="766155" y="1072881"/>
            <a:ext cx="2430776" cy="400110"/>
          </a:xfrm>
          <a:prstGeom prst="rect">
            <a:avLst/>
          </a:prstGeom>
        </p:spPr>
        <p:txBody>
          <a:bodyPr wrap="square">
            <a:spAutoFit/>
          </a:bodyPr>
          <a:lstStyle/>
          <a:p>
            <a:r>
              <a:rPr lang="en-US" altLang="ja-JP" sz="2000" dirty="0"/>
              <a:t>3</a:t>
            </a:r>
            <a:r>
              <a:rPr lang="en-US" altLang="ja-JP" sz="2000" dirty="0" smtClean="0"/>
              <a:t>.2</a:t>
            </a:r>
            <a:r>
              <a:rPr lang="en-US" altLang="ja-JP" sz="2000" dirty="0"/>
              <a:t>. </a:t>
            </a:r>
            <a:r>
              <a:rPr lang="ja-JP" altLang="en-US" sz="2000" dirty="0"/>
              <a:t>リスク管理</a:t>
            </a:r>
          </a:p>
        </p:txBody>
      </p:sp>
      <p:sp>
        <p:nvSpPr>
          <p:cNvPr id="5" name="テキスト ボックス 4">
            <a:extLst>
              <a:ext uri="{FF2B5EF4-FFF2-40B4-BE49-F238E27FC236}">
                <a16:creationId xmlns:a16="http://schemas.microsoft.com/office/drawing/2014/main" id="{F470A28B-6B93-494D-BB07-3E4E9101AA64}"/>
              </a:ext>
            </a:extLst>
          </p:cNvPr>
          <p:cNvSpPr txBox="1"/>
          <p:nvPr/>
        </p:nvSpPr>
        <p:spPr>
          <a:xfrm>
            <a:off x="766155" y="1488329"/>
            <a:ext cx="10639141" cy="4662815"/>
          </a:xfrm>
          <a:prstGeom prst="rect">
            <a:avLst/>
          </a:prstGeom>
          <a:noFill/>
          <a:ln>
            <a:solidFill>
              <a:schemeClr val="accent1"/>
            </a:solidFill>
          </a:ln>
        </p:spPr>
        <p:txBody>
          <a:bodyPr wrap="square" rtlCol="0">
            <a:spAutoFit/>
          </a:bodyPr>
          <a:lstStyle/>
          <a:p>
            <a:r>
              <a:rPr lang="ja-JP" altLang="en-US" dirty="0" smtClean="0"/>
              <a:t>・リスク管理について記載</a:t>
            </a:r>
            <a:endParaRPr lang="en-US" altLang="ja-JP" dirty="0" smtClean="0"/>
          </a:p>
          <a:p>
            <a:endParaRPr kumimoji="1" lang="en-US" altLang="ja-JP" dirty="0" smtClean="0"/>
          </a:p>
          <a:p>
            <a:endParaRPr lang="en-US" altLang="ja-JP" dirty="0" smtClean="0"/>
          </a:p>
          <a:p>
            <a:pPr>
              <a:lnSpc>
                <a:spcPct val="150000"/>
              </a:lnSpc>
            </a:pPr>
            <a:r>
              <a:rPr lang="ja-JP" altLang="en-US" dirty="0" smtClean="0">
                <a:solidFill>
                  <a:srgbClr val="FF0000"/>
                </a:solidFill>
              </a:rPr>
              <a:t>・実行団体としてどのようなリスク項目を特定し、管理を図るのか記載してください。</a:t>
            </a:r>
            <a:endParaRPr lang="en-US" altLang="ja-JP" dirty="0" smtClean="0">
              <a:solidFill>
                <a:srgbClr val="FF0000"/>
              </a:solidFill>
            </a:endParaRPr>
          </a:p>
          <a:p>
            <a:pPr>
              <a:lnSpc>
                <a:spcPct val="150000"/>
              </a:lnSpc>
            </a:pPr>
            <a:r>
              <a:rPr lang="ja-JP" altLang="en-US" dirty="0" smtClean="0">
                <a:solidFill>
                  <a:srgbClr val="FF0000"/>
                </a:solidFill>
              </a:rPr>
              <a:t>・複数ページにわたっても構いません。</a:t>
            </a:r>
            <a:endParaRPr lang="en-US" altLang="ja-JP" dirty="0" smtClean="0">
              <a:solidFill>
                <a:srgbClr val="FF0000"/>
              </a:solidFill>
            </a:endParaRPr>
          </a:p>
          <a:p>
            <a:pPr>
              <a:lnSpc>
                <a:spcPct val="150000"/>
              </a:lnSpc>
            </a:pPr>
            <a:endParaRPr lang="en-US" altLang="ja-JP" dirty="0" smtClean="0">
              <a:solidFill>
                <a:srgbClr val="FF0000"/>
              </a:solidFill>
            </a:endParaRPr>
          </a:p>
          <a:p>
            <a:pPr>
              <a:lnSpc>
                <a:spcPct val="150000"/>
              </a:lnSpc>
            </a:pPr>
            <a:r>
              <a:rPr lang="ja-JP" altLang="en-US" dirty="0">
                <a:solidFill>
                  <a:srgbClr val="FF0000"/>
                </a:solidFill>
              </a:rPr>
              <a:t>　</a:t>
            </a:r>
            <a:r>
              <a:rPr lang="ja-JP" altLang="en-US" dirty="0" smtClean="0">
                <a:solidFill>
                  <a:srgbClr val="FF0000"/>
                </a:solidFill>
              </a:rPr>
              <a:t>＜リスク項目の例＞</a:t>
            </a:r>
            <a:endParaRPr lang="en-US" altLang="ja-JP" dirty="0" smtClean="0">
              <a:solidFill>
                <a:srgbClr val="FF0000"/>
              </a:solidFill>
            </a:endParaRPr>
          </a:p>
          <a:p>
            <a:pPr>
              <a:lnSpc>
                <a:spcPct val="150000"/>
              </a:lnSpc>
            </a:pPr>
            <a:r>
              <a:rPr lang="ja-JP" altLang="en-US" dirty="0" smtClean="0">
                <a:solidFill>
                  <a:srgbClr val="FF0000"/>
                </a:solidFill>
              </a:rPr>
              <a:t>・助成申請額と実際の助成額が異なる場合</a:t>
            </a:r>
            <a:endParaRPr lang="en-US" altLang="ja-JP" dirty="0" smtClean="0">
              <a:solidFill>
                <a:srgbClr val="FF0000"/>
              </a:solidFill>
            </a:endParaRPr>
          </a:p>
          <a:p>
            <a:pPr>
              <a:lnSpc>
                <a:spcPct val="150000"/>
              </a:lnSpc>
            </a:pPr>
            <a:r>
              <a:rPr lang="ja-JP" altLang="en-US" dirty="0" smtClean="0">
                <a:solidFill>
                  <a:srgbClr val="FF0000"/>
                </a:solidFill>
              </a:rPr>
              <a:t>・休眠預金等資金の使用に不正があった場合</a:t>
            </a:r>
            <a:endParaRPr lang="en-US" altLang="ja-JP" dirty="0" smtClean="0">
              <a:solidFill>
                <a:srgbClr val="FF0000"/>
              </a:solidFill>
            </a:endParaRPr>
          </a:p>
          <a:p>
            <a:pPr>
              <a:lnSpc>
                <a:spcPct val="150000"/>
              </a:lnSpc>
            </a:pPr>
            <a:r>
              <a:rPr lang="ja-JP" altLang="en-US" dirty="0" smtClean="0">
                <a:solidFill>
                  <a:srgbClr val="FF0000"/>
                </a:solidFill>
              </a:rPr>
              <a:t>・実施体制が整わない場合</a:t>
            </a:r>
            <a:endParaRPr lang="en-US" altLang="ja-JP" dirty="0" smtClean="0">
              <a:solidFill>
                <a:srgbClr val="FF0000"/>
              </a:solidFill>
            </a:endParaRPr>
          </a:p>
          <a:p>
            <a:pPr>
              <a:lnSpc>
                <a:spcPct val="150000"/>
              </a:lnSpc>
            </a:pPr>
            <a:r>
              <a:rPr lang="ja-JP" altLang="en-US" dirty="0" smtClean="0">
                <a:solidFill>
                  <a:srgbClr val="FF0000"/>
                </a:solidFill>
              </a:rPr>
              <a:t>・資金分配団体による伴走支援においてトラブルとなった場合</a:t>
            </a:r>
            <a:endParaRPr lang="en-US" altLang="ja-JP" dirty="0" smtClean="0">
              <a:solidFill>
                <a:srgbClr val="FF0000"/>
              </a:solidFill>
            </a:endParaRPr>
          </a:p>
          <a:p>
            <a:pPr>
              <a:lnSpc>
                <a:spcPct val="150000"/>
              </a:lnSpc>
            </a:pPr>
            <a:r>
              <a:rPr lang="ja-JP" altLang="en-US" dirty="0" smtClean="0">
                <a:solidFill>
                  <a:srgbClr val="FF0000"/>
                </a:solidFill>
              </a:rPr>
              <a:t>など</a:t>
            </a:r>
            <a:endParaRPr kumimoji="1" lang="en-US" altLang="ja-JP" dirty="0" smtClean="0"/>
          </a:p>
        </p:txBody>
      </p:sp>
      <p:sp>
        <p:nvSpPr>
          <p:cNvPr id="6" name="スライド番号プレースホルダー 2">
            <a:extLst>
              <a:ext uri="{FF2B5EF4-FFF2-40B4-BE49-F238E27FC236}">
                <a16:creationId xmlns:a16="http://schemas.microsoft.com/office/drawing/2014/main" id="{08C8F7F5-05D3-4A11-A0AF-2DCACDA597C3}"/>
              </a:ext>
            </a:extLst>
          </p:cNvPr>
          <p:cNvSpPr>
            <a:spLocks noGrp="1"/>
          </p:cNvSpPr>
          <p:nvPr>
            <p:ph type="sldNum" sz="quarter" idx="12"/>
          </p:nvPr>
        </p:nvSpPr>
        <p:spPr>
          <a:xfrm>
            <a:off x="8610600" y="6356350"/>
            <a:ext cx="2743200" cy="365125"/>
          </a:xfrm>
        </p:spPr>
        <p:txBody>
          <a:bodyPr/>
          <a:lstStyle/>
          <a:p>
            <a:fld id="{99D362A8-9C72-451F-B3C7-A05A0702FA10}" type="slidenum">
              <a:rPr kumimoji="1" lang="ja-JP" altLang="en-US" smtClean="0"/>
              <a:t>14</a:t>
            </a:fld>
            <a:endParaRPr kumimoji="1" lang="ja-JP" altLang="en-US"/>
          </a:p>
        </p:txBody>
      </p:sp>
    </p:spTree>
    <p:extLst>
      <p:ext uri="{BB962C8B-B14F-4D97-AF65-F5344CB8AC3E}">
        <p14:creationId xmlns:p14="http://schemas.microsoft.com/office/powerpoint/2010/main" val="304153265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6CBFB18D-4446-4C17-84FF-849D9914EC0D}"/>
              </a:ext>
            </a:extLst>
          </p:cNvPr>
          <p:cNvSpPr/>
          <p:nvPr/>
        </p:nvSpPr>
        <p:spPr>
          <a:xfrm>
            <a:off x="762781" y="1066800"/>
            <a:ext cx="1957587" cy="400110"/>
          </a:xfrm>
          <a:prstGeom prst="rect">
            <a:avLst/>
          </a:prstGeom>
        </p:spPr>
        <p:txBody>
          <a:bodyPr wrap="none">
            <a:spAutoFit/>
          </a:bodyPr>
          <a:lstStyle/>
          <a:p>
            <a:r>
              <a:rPr lang="en-US" altLang="ja-JP" sz="2000" dirty="0"/>
              <a:t>3</a:t>
            </a:r>
            <a:r>
              <a:rPr lang="en-US" altLang="ja-JP" sz="2000" dirty="0" smtClean="0"/>
              <a:t>.3</a:t>
            </a:r>
            <a:r>
              <a:rPr lang="en-US" altLang="ja-JP" sz="2000" dirty="0"/>
              <a:t>. </a:t>
            </a:r>
            <a:r>
              <a:rPr lang="ja-JP" altLang="en-US" sz="2000" dirty="0"/>
              <a:t>持続可能性</a:t>
            </a:r>
          </a:p>
        </p:txBody>
      </p:sp>
      <p:sp>
        <p:nvSpPr>
          <p:cNvPr id="6" name="テキスト ボックス 5">
            <a:extLst>
              <a:ext uri="{FF2B5EF4-FFF2-40B4-BE49-F238E27FC236}">
                <a16:creationId xmlns:a16="http://schemas.microsoft.com/office/drawing/2014/main" id="{38C3B795-4C15-403C-B93E-825E6D948C48}"/>
              </a:ext>
            </a:extLst>
          </p:cNvPr>
          <p:cNvSpPr txBox="1"/>
          <p:nvPr/>
        </p:nvSpPr>
        <p:spPr>
          <a:xfrm>
            <a:off x="762781" y="1486796"/>
            <a:ext cx="10639141" cy="4662815"/>
          </a:xfrm>
          <a:prstGeom prst="rect">
            <a:avLst/>
          </a:prstGeom>
          <a:noFill/>
          <a:ln>
            <a:solidFill>
              <a:schemeClr val="accent1"/>
            </a:solidFill>
          </a:ln>
        </p:spPr>
        <p:txBody>
          <a:bodyPr wrap="square" rtlCol="0">
            <a:spAutoFit/>
          </a:bodyPr>
          <a:lstStyle/>
          <a:p>
            <a:r>
              <a:rPr lang="ja-JP" altLang="en-US" dirty="0" smtClean="0"/>
              <a:t>・事業期間終了後の事業継続について記載</a:t>
            </a:r>
            <a:endParaRPr lang="en-US" altLang="ja-JP" dirty="0"/>
          </a:p>
          <a:p>
            <a:endParaRPr lang="en-US" altLang="ja-JP" dirty="0"/>
          </a:p>
          <a:p>
            <a:endParaRPr kumimoji="1" lang="en-US" altLang="ja-JP" dirty="0"/>
          </a:p>
          <a:p>
            <a:pPr>
              <a:lnSpc>
                <a:spcPct val="150000"/>
              </a:lnSpc>
            </a:pPr>
            <a:r>
              <a:rPr lang="ja-JP" altLang="en-US" dirty="0" smtClean="0">
                <a:solidFill>
                  <a:srgbClr val="FF0000"/>
                </a:solidFill>
              </a:rPr>
              <a:t>・事業期間（休眠預金助成期間）終了後の事業継続について記載してください。</a:t>
            </a:r>
            <a:endParaRPr lang="en-US" altLang="ja-JP" dirty="0" smtClean="0">
              <a:solidFill>
                <a:srgbClr val="FF0000"/>
              </a:solidFill>
            </a:endParaRPr>
          </a:p>
          <a:p>
            <a:pPr>
              <a:lnSpc>
                <a:spcPct val="150000"/>
              </a:lnSpc>
            </a:pPr>
            <a:r>
              <a:rPr lang="ja-JP" altLang="en-US" dirty="0" smtClean="0">
                <a:solidFill>
                  <a:srgbClr val="FF0000"/>
                </a:solidFill>
              </a:rPr>
              <a:t>・複数ページにわたっても構いません。</a:t>
            </a:r>
            <a:endParaRPr kumimoji="1" lang="en-US" altLang="ja-JP" dirty="0" smtClean="0">
              <a:solidFill>
                <a:srgbClr val="FF0000"/>
              </a:solidFill>
            </a:endParaRPr>
          </a:p>
          <a:p>
            <a:pPr>
              <a:lnSpc>
                <a:spcPct val="150000"/>
              </a:lnSpc>
            </a:pPr>
            <a:r>
              <a:rPr lang="ja-JP" altLang="en-US" dirty="0" smtClean="0">
                <a:solidFill>
                  <a:srgbClr val="FF0000"/>
                </a:solidFill>
              </a:rPr>
              <a:t>＜記載項目の例＞</a:t>
            </a:r>
            <a:endParaRPr lang="en-US" altLang="ja-JP" dirty="0" smtClean="0">
              <a:solidFill>
                <a:srgbClr val="FF0000"/>
              </a:solidFill>
            </a:endParaRPr>
          </a:p>
          <a:p>
            <a:pPr>
              <a:lnSpc>
                <a:spcPct val="150000"/>
              </a:lnSpc>
            </a:pPr>
            <a:r>
              <a:rPr kumimoji="1" lang="ja-JP" altLang="en-US" dirty="0" smtClean="0">
                <a:solidFill>
                  <a:srgbClr val="FF0000"/>
                </a:solidFill>
              </a:rPr>
              <a:t>・民間公益活動の自立した担い手の</a:t>
            </a:r>
            <a:r>
              <a:rPr lang="ja-JP" altLang="en-US" dirty="0" smtClean="0">
                <a:solidFill>
                  <a:srgbClr val="FF0000"/>
                </a:solidFill>
              </a:rPr>
              <a:t>育成</a:t>
            </a:r>
            <a:endParaRPr lang="en-US" altLang="ja-JP" dirty="0" smtClean="0">
              <a:solidFill>
                <a:srgbClr val="FF0000"/>
              </a:solidFill>
            </a:endParaRPr>
          </a:p>
          <a:p>
            <a:pPr>
              <a:lnSpc>
                <a:spcPct val="150000"/>
              </a:lnSpc>
            </a:pPr>
            <a:r>
              <a:rPr kumimoji="1" lang="ja-JP" altLang="en-US" dirty="0" smtClean="0">
                <a:solidFill>
                  <a:srgbClr val="FF0000"/>
                </a:solidFill>
              </a:rPr>
              <a:t>・資金を自ら調達できる環境の整備（民間企業や金融機関等の民間の資金を呼び込むための具体策）</a:t>
            </a:r>
            <a:endParaRPr kumimoji="1" lang="en-US" altLang="ja-JP" dirty="0" smtClean="0">
              <a:solidFill>
                <a:srgbClr val="FF0000"/>
              </a:solidFill>
            </a:endParaRPr>
          </a:p>
          <a:p>
            <a:pPr>
              <a:lnSpc>
                <a:spcPct val="150000"/>
              </a:lnSpc>
            </a:pPr>
            <a:r>
              <a:rPr lang="ja-JP" altLang="en-US" dirty="0" smtClean="0">
                <a:solidFill>
                  <a:srgbClr val="FF0000"/>
                </a:solidFill>
              </a:rPr>
              <a:t>・事業、組織の自走化</a:t>
            </a:r>
            <a:endParaRPr lang="en-US" altLang="ja-JP" dirty="0" smtClean="0">
              <a:solidFill>
                <a:srgbClr val="FF0000"/>
              </a:solidFill>
            </a:endParaRPr>
          </a:p>
          <a:p>
            <a:pPr>
              <a:lnSpc>
                <a:spcPct val="150000"/>
              </a:lnSpc>
            </a:pPr>
            <a:r>
              <a:rPr kumimoji="1" lang="ja-JP" altLang="en-US" dirty="0" smtClean="0">
                <a:solidFill>
                  <a:srgbClr val="FF0000"/>
                </a:solidFill>
              </a:rPr>
              <a:t>・社会の諸課題が自律的かつ持続的に解決される仕組みの構築</a:t>
            </a:r>
            <a:endParaRPr kumimoji="1" lang="en-US" altLang="ja-JP" dirty="0" smtClean="0">
              <a:solidFill>
                <a:srgbClr val="FF0000"/>
              </a:solidFill>
            </a:endParaRPr>
          </a:p>
          <a:p>
            <a:pPr>
              <a:lnSpc>
                <a:spcPct val="150000"/>
              </a:lnSpc>
            </a:pPr>
            <a:r>
              <a:rPr lang="ja-JP" altLang="en-US" dirty="0" smtClean="0">
                <a:solidFill>
                  <a:srgbClr val="FF0000"/>
                </a:solidFill>
              </a:rPr>
              <a:t>・公的施策としての制度化</a:t>
            </a:r>
            <a:endParaRPr lang="en-US" altLang="ja-JP" dirty="0" smtClean="0">
              <a:solidFill>
                <a:srgbClr val="FF0000"/>
              </a:solidFill>
            </a:endParaRPr>
          </a:p>
          <a:p>
            <a:pPr>
              <a:lnSpc>
                <a:spcPct val="150000"/>
              </a:lnSpc>
            </a:pPr>
            <a:r>
              <a:rPr kumimoji="1" lang="ja-JP" altLang="en-US" dirty="0" smtClean="0">
                <a:solidFill>
                  <a:srgbClr val="FF0000"/>
                </a:solidFill>
              </a:rPr>
              <a:t>など</a:t>
            </a:r>
            <a:endParaRPr kumimoji="1" lang="en-US" altLang="ja-JP" dirty="0">
              <a:solidFill>
                <a:srgbClr val="FF0000"/>
              </a:solidFill>
            </a:endParaRPr>
          </a:p>
        </p:txBody>
      </p:sp>
      <p:sp>
        <p:nvSpPr>
          <p:cNvPr id="5" name="スライド番号プレースホルダー 2">
            <a:extLst>
              <a:ext uri="{FF2B5EF4-FFF2-40B4-BE49-F238E27FC236}">
                <a16:creationId xmlns:a16="http://schemas.microsoft.com/office/drawing/2014/main" id="{590203BE-5B3C-468B-BCC5-812A575F5ED6}"/>
              </a:ext>
            </a:extLst>
          </p:cNvPr>
          <p:cNvSpPr>
            <a:spLocks noGrp="1"/>
          </p:cNvSpPr>
          <p:nvPr>
            <p:ph type="sldNum" sz="quarter" idx="12"/>
          </p:nvPr>
        </p:nvSpPr>
        <p:spPr>
          <a:xfrm>
            <a:off x="8610600" y="6356350"/>
            <a:ext cx="2743200" cy="365125"/>
          </a:xfrm>
        </p:spPr>
        <p:txBody>
          <a:bodyPr/>
          <a:lstStyle/>
          <a:p>
            <a:fld id="{99D362A8-9C72-451F-B3C7-A05A0702FA10}" type="slidenum">
              <a:rPr kumimoji="1" lang="ja-JP" altLang="en-US" smtClean="0"/>
              <a:t>15</a:t>
            </a:fld>
            <a:endParaRPr kumimoji="1" lang="ja-JP" altLang="en-US"/>
          </a:p>
        </p:txBody>
      </p:sp>
    </p:spTree>
    <p:extLst>
      <p:ext uri="{BB962C8B-B14F-4D97-AF65-F5344CB8AC3E}">
        <p14:creationId xmlns:p14="http://schemas.microsoft.com/office/powerpoint/2010/main" val="342747902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a:extLst>
              <a:ext uri="{FF2B5EF4-FFF2-40B4-BE49-F238E27FC236}">
                <a16:creationId xmlns:a16="http://schemas.microsoft.com/office/drawing/2014/main" id="{1582FBD4-9419-4A4E-8589-096AA794AC33}"/>
              </a:ext>
            </a:extLst>
          </p:cNvPr>
          <p:cNvSpPr>
            <a:spLocks noGrp="1"/>
          </p:cNvSpPr>
          <p:nvPr>
            <p:ph type="sldNum" sz="quarter" idx="12"/>
          </p:nvPr>
        </p:nvSpPr>
        <p:spPr/>
        <p:txBody>
          <a:bodyPr/>
          <a:lstStyle/>
          <a:p>
            <a:fld id="{99D362A8-9C72-451F-B3C7-A05A0702FA10}" type="slidenum">
              <a:rPr kumimoji="1" lang="ja-JP" altLang="en-US" smtClean="0"/>
              <a:t>16</a:t>
            </a:fld>
            <a:endParaRPr kumimoji="1" lang="ja-JP" altLang="en-US"/>
          </a:p>
        </p:txBody>
      </p:sp>
      <p:sp>
        <p:nvSpPr>
          <p:cNvPr id="9" name="タイトル 1">
            <a:extLst>
              <a:ext uri="{FF2B5EF4-FFF2-40B4-BE49-F238E27FC236}">
                <a16:creationId xmlns:a16="http://schemas.microsoft.com/office/drawing/2014/main" id="{31783663-6745-4792-A5FA-0C23A93561B4}"/>
              </a:ext>
            </a:extLst>
          </p:cNvPr>
          <p:cNvSpPr txBox="1">
            <a:spLocks/>
          </p:cNvSpPr>
          <p:nvPr/>
        </p:nvSpPr>
        <p:spPr>
          <a:xfrm>
            <a:off x="770022" y="378308"/>
            <a:ext cx="10658462" cy="396000"/>
          </a:xfrm>
          <a:prstGeom prst="rect">
            <a:avLst/>
          </a:prstGeom>
          <a:solidFill>
            <a:schemeClr val="accent5">
              <a:lumMod val="20000"/>
              <a:lumOff val="80000"/>
            </a:schemeClr>
          </a:solidFill>
          <a:ln>
            <a:solidFill>
              <a:schemeClr val="tx1">
                <a:lumMod val="50000"/>
                <a:lumOff val="50000"/>
              </a:schemeClr>
            </a:solidFill>
          </a:ln>
        </p:spPr>
        <p:txBody>
          <a:bodyPr vert="horz" lIns="91440" tIns="45720" rIns="91440" bIns="45720" rtlCol="0" anchor="ctr">
            <a:normAutofit fontScale="85000" lnSpcReduction="20000"/>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lnSpc>
                <a:spcPct val="120000"/>
              </a:lnSpc>
            </a:pPr>
            <a:r>
              <a:rPr lang="en-US" altLang="ja-JP" sz="2200" b="1" dirty="0"/>
              <a:t>4</a:t>
            </a:r>
            <a:r>
              <a:rPr lang="en-US" altLang="ja-JP" sz="2200" b="1" dirty="0" smtClean="0"/>
              <a:t>. </a:t>
            </a:r>
            <a:r>
              <a:rPr lang="ja-JP" altLang="en-US" sz="2200" b="1" dirty="0"/>
              <a:t>実施体制と従事者の役割</a:t>
            </a:r>
            <a:r>
              <a:rPr lang="ja-JP" altLang="en-US" sz="2000" b="1" dirty="0"/>
              <a:t>　</a:t>
            </a:r>
            <a:endParaRPr lang="ja-JP" altLang="en-US" sz="1800" b="1" dirty="0"/>
          </a:p>
        </p:txBody>
      </p:sp>
      <p:sp>
        <p:nvSpPr>
          <p:cNvPr id="7" name="テキスト ボックス 6">
            <a:extLst>
              <a:ext uri="{FF2B5EF4-FFF2-40B4-BE49-F238E27FC236}">
                <a16:creationId xmlns:a16="http://schemas.microsoft.com/office/drawing/2014/main" id="{69835B33-AF51-44E2-82BB-B9CB2C8F8FBC}"/>
              </a:ext>
            </a:extLst>
          </p:cNvPr>
          <p:cNvSpPr txBox="1"/>
          <p:nvPr/>
        </p:nvSpPr>
        <p:spPr>
          <a:xfrm>
            <a:off x="762047" y="1486795"/>
            <a:ext cx="10639141" cy="4524315"/>
          </a:xfrm>
          <a:prstGeom prst="rect">
            <a:avLst/>
          </a:prstGeom>
          <a:noFill/>
          <a:ln>
            <a:solidFill>
              <a:schemeClr val="accent1"/>
            </a:solidFill>
          </a:ln>
        </p:spPr>
        <p:txBody>
          <a:bodyPr wrap="square" rtlCol="0">
            <a:spAutoFit/>
          </a:bodyPr>
          <a:lstStyle/>
          <a:p>
            <a:r>
              <a:rPr kumimoji="1" lang="ja-JP" altLang="en-US" dirty="0"/>
              <a:t>・ガバナンス・コンプライアンス体制</a:t>
            </a:r>
            <a:endParaRPr kumimoji="1" lang="en-US" altLang="ja-JP" dirty="0"/>
          </a:p>
          <a:p>
            <a:r>
              <a:rPr lang="ja-JP" altLang="en-US" dirty="0" smtClean="0"/>
              <a:t>　</a:t>
            </a:r>
            <a:r>
              <a:rPr lang="ja-JP" altLang="en-US" dirty="0" smtClean="0">
                <a:solidFill>
                  <a:srgbClr val="FF0000"/>
                </a:solidFill>
              </a:rPr>
              <a:t>不正行為、利益相反等を管理するためのガバナンス・コンプライアンス体制を記載してください。</a:t>
            </a:r>
            <a:endParaRPr lang="en-US" altLang="ja-JP" dirty="0">
              <a:solidFill>
                <a:srgbClr val="FF0000"/>
              </a:solidFill>
            </a:endParaRPr>
          </a:p>
          <a:p>
            <a:endParaRPr lang="en-US" altLang="ja-JP" dirty="0"/>
          </a:p>
          <a:p>
            <a:r>
              <a:rPr kumimoji="1" lang="ja-JP" altLang="en-US" dirty="0"/>
              <a:t>・事業実施体制の整備</a:t>
            </a:r>
            <a:endParaRPr kumimoji="1" lang="en-US" altLang="ja-JP" dirty="0"/>
          </a:p>
          <a:p>
            <a:r>
              <a:rPr lang="ja-JP" altLang="en-US" dirty="0" smtClean="0">
                <a:solidFill>
                  <a:srgbClr val="FF0000"/>
                </a:solidFill>
              </a:rPr>
              <a:t>　実行団体として、事業を効率的、効果的に実施するための実施体制を記載してください。</a:t>
            </a:r>
            <a:endParaRPr lang="en-US" altLang="ja-JP" dirty="0">
              <a:solidFill>
                <a:srgbClr val="FF0000"/>
              </a:solidFill>
            </a:endParaRPr>
          </a:p>
          <a:p>
            <a:endParaRPr kumimoji="1" lang="en-US" altLang="ja-JP" dirty="0"/>
          </a:p>
          <a:p>
            <a:endParaRPr kumimoji="1" lang="en-US" altLang="ja-JP" dirty="0"/>
          </a:p>
          <a:p>
            <a:endParaRPr lang="en-US" altLang="ja-JP" dirty="0"/>
          </a:p>
          <a:p>
            <a:r>
              <a:rPr kumimoji="1" lang="ja-JP" altLang="en-US" dirty="0"/>
              <a:t>・メンバー構成と各従事者の役割・</a:t>
            </a:r>
            <a:r>
              <a:rPr kumimoji="1" lang="ja-JP" altLang="en-US" dirty="0" smtClean="0"/>
              <a:t>担当</a:t>
            </a:r>
            <a:endParaRPr kumimoji="1" lang="en-US" altLang="ja-JP" dirty="0"/>
          </a:p>
          <a:p>
            <a:endParaRPr lang="en-US" altLang="ja-JP" dirty="0"/>
          </a:p>
          <a:p>
            <a:endParaRPr kumimoji="1" lang="en-US" altLang="ja-JP" dirty="0"/>
          </a:p>
          <a:p>
            <a:r>
              <a:rPr lang="ja-JP" altLang="en-US" dirty="0"/>
              <a:t>・（任意）外部人材の</a:t>
            </a:r>
            <a:r>
              <a:rPr lang="ja-JP" altLang="en-US" dirty="0" smtClean="0"/>
              <a:t>活用</a:t>
            </a:r>
            <a:endParaRPr lang="en-US" altLang="ja-JP" dirty="0" smtClean="0"/>
          </a:p>
          <a:p>
            <a:r>
              <a:rPr lang="ja-JP" altLang="en-US" dirty="0"/>
              <a:t>　</a:t>
            </a:r>
            <a:r>
              <a:rPr lang="ja-JP" altLang="en-US" dirty="0" smtClean="0">
                <a:solidFill>
                  <a:srgbClr val="FF0000"/>
                </a:solidFill>
              </a:rPr>
              <a:t>外部人材を活用する場合の目的、役割、配置を記載してください。</a:t>
            </a:r>
            <a:endParaRPr lang="en-US" altLang="ja-JP" dirty="0">
              <a:solidFill>
                <a:srgbClr val="FF0000"/>
              </a:solidFill>
            </a:endParaRPr>
          </a:p>
          <a:p>
            <a:endParaRPr kumimoji="1" lang="en-US" altLang="ja-JP" dirty="0"/>
          </a:p>
          <a:p>
            <a:endParaRPr kumimoji="1" lang="en-US" altLang="ja-JP" dirty="0" smtClean="0"/>
          </a:p>
          <a:p>
            <a:endParaRPr kumimoji="1" lang="en-US" altLang="ja-JP" dirty="0"/>
          </a:p>
        </p:txBody>
      </p:sp>
      <p:sp>
        <p:nvSpPr>
          <p:cNvPr id="2" name="テキスト ボックス 1"/>
          <p:cNvSpPr txBox="1"/>
          <p:nvPr/>
        </p:nvSpPr>
        <p:spPr>
          <a:xfrm>
            <a:off x="770022" y="820538"/>
            <a:ext cx="7109639" cy="646331"/>
          </a:xfrm>
          <a:prstGeom prst="rect">
            <a:avLst/>
          </a:prstGeom>
          <a:noFill/>
        </p:spPr>
        <p:txBody>
          <a:bodyPr wrap="none" rtlCol="0">
            <a:spAutoFit/>
          </a:bodyPr>
          <a:lstStyle/>
          <a:p>
            <a:r>
              <a:rPr kumimoji="1" lang="ja-JP" altLang="en-US" dirty="0" smtClean="0"/>
              <a:t>各項目について、図や表を用いて分かりやすく記述してください。</a:t>
            </a:r>
            <a:endParaRPr kumimoji="1" lang="en-US" altLang="ja-JP" dirty="0" smtClean="0"/>
          </a:p>
          <a:p>
            <a:r>
              <a:rPr lang="ja-JP" altLang="en-US" dirty="0"/>
              <a:t>複数ページにわたっても構いません。</a:t>
            </a:r>
            <a:endParaRPr kumimoji="1" lang="ja-JP" altLang="en-US" dirty="0"/>
          </a:p>
        </p:txBody>
      </p:sp>
    </p:spTree>
    <p:extLst>
      <p:ext uri="{BB962C8B-B14F-4D97-AF65-F5344CB8AC3E}">
        <p14:creationId xmlns:p14="http://schemas.microsoft.com/office/powerpoint/2010/main" val="283902538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a:extLst>
              <a:ext uri="{FF2B5EF4-FFF2-40B4-BE49-F238E27FC236}">
                <a16:creationId xmlns:a16="http://schemas.microsoft.com/office/drawing/2014/main" id="{EB2CB0B6-135D-4AB3-8CA1-437E1FBBF994}"/>
              </a:ext>
            </a:extLst>
          </p:cNvPr>
          <p:cNvSpPr>
            <a:spLocks noGrp="1"/>
          </p:cNvSpPr>
          <p:nvPr>
            <p:ph type="sldNum" sz="quarter" idx="12"/>
          </p:nvPr>
        </p:nvSpPr>
        <p:spPr/>
        <p:txBody>
          <a:bodyPr/>
          <a:lstStyle/>
          <a:p>
            <a:fld id="{99D362A8-9C72-451F-B3C7-A05A0702FA10}" type="slidenum">
              <a:rPr kumimoji="1" lang="ja-JP" altLang="en-US" smtClean="0"/>
              <a:t>17</a:t>
            </a:fld>
            <a:endParaRPr kumimoji="1" lang="ja-JP" altLang="en-US"/>
          </a:p>
        </p:txBody>
      </p:sp>
      <p:sp>
        <p:nvSpPr>
          <p:cNvPr id="8" name="タイトル 1">
            <a:extLst>
              <a:ext uri="{FF2B5EF4-FFF2-40B4-BE49-F238E27FC236}">
                <a16:creationId xmlns:a16="http://schemas.microsoft.com/office/drawing/2014/main" id="{861AA966-6E27-46F1-9A01-FA1D4E7EE0FE}"/>
              </a:ext>
            </a:extLst>
          </p:cNvPr>
          <p:cNvSpPr txBox="1">
            <a:spLocks/>
          </p:cNvSpPr>
          <p:nvPr/>
        </p:nvSpPr>
        <p:spPr>
          <a:xfrm>
            <a:off x="770022" y="382185"/>
            <a:ext cx="10645548" cy="396000"/>
          </a:xfrm>
          <a:prstGeom prst="rect">
            <a:avLst/>
          </a:prstGeom>
          <a:solidFill>
            <a:schemeClr val="accent5">
              <a:lumMod val="20000"/>
              <a:lumOff val="80000"/>
            </a:schemeClr>
          </a:solidFill>
          <a:ln>
            <a:solidFill>
              <a:schemeClr val="tx1">
                <a:lumMod val="50000"/>
                <a:lumOff val="50000"/>
              </a:schemeClr>
            </a:solidFill>
          </a:ln>
        </p:spPr>
        <p:txBody>
          <a:bodyPr vert="horz" lIns="91440" tIns="45720" rIns="91440" bIns="45720" rtlCol="0"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r>
              <a:rPr lang="ja-JP" altLang="en-US" sz="2000" b="1" dirty="0"/>
              <a:t>　</a:t>
            </a:r>
            <a:r>
              <a:rPr lang="en-US" altLang="ja-JP" sz="2000" b="1" dirty="0"/>
              <a:t>5</a:t>
            </a:r>
            <a:r>
              <a:rPr lang="en-US" altLang="ja-JP" sz="1800" b="1" dirty="0" smtClean="0"/>
              <a:t>.</a:t>
            </a:r>
            <a:r>
              <a:rPr lang="ja-JP" altLang="en-US" sz="1800" b="1" dirty="0" smtClean="0"/>
              <a:t> </a:t>
            </a:r>
            <a:r>
              <a:rPr lang="ja-JP" altLang="en-US" sz="1800" b="1" dirty="0"/>
              <a:t>広報戦略および連携・対話戦略</a:t>
            </a:r>
          </a:p>
        </p:txBody>
      </p:sp>
      <p:sp>
        <p:nvSpPr>
          <p:cNvPr id="7" name="テキスト ボックス 6">
            <a:extLst>
              <a:ext uri="{FF2B5EF4-FFF2-40B4-BE49-F238E27FC236}">
                <a16:creationId xmlns:a16="http://schemas.microsoft.com/office/drawing/2014/main" id="{2AD888CD-215B-41A7-8CFB-C2E6284D5387}"/>
              </a:ext>
            </a:extLst>
          </p:cNvPr>
          <p:cNvSpPr txBox="1"/>
          <p:nvPr/>
        </p:nvSpPr>
        <p:spPr>
          <a:xfrm>
            <a:off x="776429" y="2052338"/>
            <a:ext cx="10639141" cy="4247317"/>
          </a:xfrm>
          <a:prstGeom prst="rect">
            <a:avLst/>
          </a:prstGeom>
          <a:noFill/>
          <a:ln>
            <a:solidFill>
              <a:schemeClr val="accent1"/>
            </a:solidFill>
          </a:ln>
        </p:spPr>
        <p:txBody>
          <a:bodyPr wrap="square" rtlCol="0">
            <a:spAutoFit/>
          </a:bodyPr>
          <a:lstStyle/>
          <a:p>
            <a:r>
              <a:rPr kumimoji="1" lang="ja-JP" altLang="en-US" dirty="0"/>
              <a:t>・広報戦略</a:t>
            </a:r>
            <a:endParaRPr kumimoji="1" lang="en-US" altLang="ja-JP" dirty="0"/>
          </a:p>
          <a:p>
            <a:r>
              <a:rPr lang="ja-JP" altLang="en-US" dirty="0" smtClean="0"/>
              <a:t>　</a:t>
            </a:r>
            <a:r>
              <a:rPr lang="ja-JP" altLang="en-US" dirty="0" smtClean="0">
                <a:solidFill>
                  <a:srgbClr val="FF0000"/>
                </a:solidFill>
              </a:rPr>
              <a:t>休眠預金等活用事業とその成果を多様な広報媒体、報告等により発信するための広報戦略を</a:t>
            </a:r>
            <a:endParaRPr lang="en-US" altLang="ja-JP" dirty="0" smtClean="0">
              <a:solidFill>
                <a:srgbClr val="FF0000"/>
              </a:solidFill>
            </a:endParaRPr>
          </a:p>
          <a:p>
            <a:r>
              <a:rPr lang="ja-JP" altLang="en-US" dirty="0">
                <a:solidFill>
                  <a:srgbClr val="FF0000"/>
                </a:solidFill>
              </a:rPr>
              <a:t>　</a:t>
            </a:r>
            <a:r>
              <a:rPr lang="ja-JP" altLang="en-US" dirty="0" smtClean="0">
                <a:solidFill>
                  <a:srgbClr val="FF0000"/>
                </a:solidFill>
              </a:rPr>
              <a:t>記載してください。</a:t>
            </a:r>
            <a:endParaRPr kumimoji="1" lang="en-US" altLang="ja-JP" dirty="0">
              <a:solidFill>
                <a:srgbClr val="FF0000"/>
              </a:solidFill>
            </a:endParaRPr>
          </a:p>
          <a:p>
            <a:endParaRPr kumimoji="1" lang="en-US" altLang="ja-JP" dirty="0"/>
          </a:p>
          <a:p>
            <a:r>
              <a:rPr lang="ja-JP" altLang="en-US" dirty="0"/>
              <a:t>・具体的な実施内容、ターゲット、手段、期待される効果等</a:t>
            </a:r>
            <a:endParaRPr lang="en-US" altLang="ja-JP" dirty="0"/>
          </a:p>
          <a:p>
            <a:r>
              <a:rPr kumimoji="1" lang="ja-JP" altLang="en-US" dirty="0" smtClean="0"/>
              <a:t>　</a:t>
            </a:r>
            <a:r>
              <a:rPr kumimoji="1" lang="ja-JP" altLang="en-US" dirty="0" smtClean="0">
                <a:solidFill>
                  <a:srgbClr val="FF0000"/>
                </a:solidFill>
              </a:rPr>
              <a:t>上記の具体的な実施内容、ターゲット、手段、期待される効果等を記載してください。</a:t>
            </a:r>
            <a:endParaRPr kumimoji="1" lang="en-US" altLang="ja-JP" dirty="0">
              <a:solidFill>
                <a:srgbClr val="FF0000"/>
              </a:solidFill>
            </a:endParaRPr>
          </a:p>
          <a:p>
            <a:endParaRPr kumimoji="1" lang="en-US" altLang="ja-JP" dirty="0"/>
          </a:p>
          <a:p>
            <a:endParaRPr lang="en-US" altLang="ja-JP" dirty="0"/>
          </a:p>
          <a:p>
            <a:r>
              <a:rPr kumimoji="1" lang="ja-JP" altLang="en-US" dirty="0" smtClean="0"/>
              <a:t>・</a:t>
            </a:r>
            <a:r>
              <a:rPr lang="ja-JP" altLang="en-US" dirty="0" smtClean="0"/>
              <a:t>（公財）長野県みらい基金</a:t>
            </a:r>
            <a:r>
              <a:rPr kumimoji="1" lang="ja-JP" altLang="en-US" dirty="0" smtClean="0"/>
              <a:t>と</a:t>
            </a:r>
            <a:r>
              <a:rPr kumimoji="1" lang="ja-JP" altLang="en-US" dirty="0"/>
              <a:t>の連携を進めるための体制と計画</a:t>
            </a:r>
            <a:endParaRPr kumimoji="1" lang="en-US" altLang="ja-JP" dirty="0"/>
          </a:p>
          <a:p>
            <a:r>
              <a:rPr lang="ja-JP" altLang="en-US" dirty="0" smtClean="0"/>
              <a:t>　</a:t>
            </a:r>
            <a:endParaRPr lang="en-US" altLang="ja-JP" dirty="0"/>
          </a:p>
          <a:p>
            <a:endParaRPr kumimoji="1" lang="en-US" altLang="ja-JP" dirty="0"/>
          </a:p>
          <a:p>
            <a:r>
              <a:rPr lang="ja-JP" altLang="en-US" dirty="0"/>
              <a:t>・他のセクター、団体、企業等の事業への参画、多様な関係者との対話など、それぞれを推進する連携・対話の</a:t>
            </a:r>
            <a:r>
              <a:rPr lang="ja-JP" altLang="en-US" dirty="0" smtClean="0"/>
              <a:t>戦略</a:t>
            </a:r>
            <a:endParaRPr lang="en-US" altLang="ja-JP" dirty="0"/>
          </a:p>
          <a:p>
            <a:r>
              <a:rPr lang="ja-JP" altLang="en-US" dirty="0">
                <a:solidFill>
                  <a:srgbClr val="FF0000"/>
                </a:solidFill>
              </a:rPr>
              <a:t>　</a:t>
            </a:r>
            <a:r>
              <a:rPr lang="ja-JP" altLang="en-US" dirty="0" smtClean="0">
                <a:solidFill>
                  <a:srgbClr val="FF0000"/>
                </a:solidFill>
              </a:rPr>
              <a:t>外部</a:t>
            </a:r>
            <a:r>
              <a:rPr lang="ja-JP" altLang="en-US" dirty="0">
                <a:solidFill>
                  <a:srgbClr val="FF0000"/>
                </a:solidFill>
              </a:rPr>
              <a:t>協力者、資金分配団体等との連携と対話の関係構築をどのように行うのか</a:t>
            </a:r>
            <a:r>
              <a:rPr lang="ja-JP" altLang="en-US" dirty="0" smtClean="0">
                <a:solidFill>
                  <a:srgbClr val="FF0000"/>
                </a:solidFill>
              </a:rPr>
              <a:t>記載して</a:t>
            </a:r>
            <a:r>
              <a:rPr lang="ja-JP" altLang="en-US" dirty="0">
                <a:solidFill>
                  <a:srgbClr val="FF0000"/>
                </a:solidFill>
              </a:rPr>
              <a:t>ください</a:t>
            </a:r>
            <a:r>
              <a:rPr lang="ja-JP" altLang="en-US" dirty="0" smtClean="0">
                <a:solidFill>
                  <a:srgbClr val="FF0000"/>
                </a:solidFill>
              </a:rPr>
              <a:t>。</a:t>
            </a:r>
            <a:endParaRPr lang="en-US" altLang="ja-JP" dirty="0"/>
          </a:p>
          <a:p>
            <a:endParaRPr kumimoji="1" lang="en-US" altLang="ja-JP" dirty="0"/>
          </a:p>
        </p:txBody>
      </p:sp>
      <p:sp>
        <p:nvSpPr>
          <p:cNvPr id="6" name="テキスト ボックス 5"/>
          <p:cNvSpPr txBox="1"/>
          <p:nvPr/>
        </p:nvSpPr>
        <p:spPr>
          <a:xfrm>
            <a:off x="770022" y="834189"/>
            <a:ext cx="11033790" cy="1200329"/>
          </a:xfrm>
          <a:prstGeom prst="rect">
            <a:avLst/>
          </a:prstGeom>
          <a:noFill/>
        </p:spPr>
        <p:txBody>
          <a:bodyPr wrap="none" rtlCol="0">
            <a:spAutoFit/>
          </a:bodyPr>
          <a:lstStyle/>
          <a:p>
            <a:r>
              <a:rPr lang="ja-JP" altLang="en-US" dirty="0" smtClean="0"/>
              <a:t>活動内容の認知、成果の普及を図り、説明責任を果たすためには地域・社会や事業の関係者に対しての</a:t>
            </a:r>
            <a:endParaRPr lang="en-US" altLang="ja-JP" dirty="0" smtClean="0"/>
          </a:p>
          <a:p>
            <a:r>
              <a:rPr kumimoji="1" lang="ja-JP" altLang="en-US" dirty="0"/>
              <a:t>効果的</a:t>
            </a:r>
            <a:r>
              <a:rPr kumimoji="1" lang="ja-JP" altLang="en-US" dirty="0" smtClean="0"/>
              <a:t>な広報や多様な関係者（ステークホルダー）との協働、事業の準備段階から終了後までの体系的</a:t>
            </a:r>
            <a:endParaRPr kumimoji="1" lang="en-US" altLang="ja-JP" dirty="0" smtClean="0"/>
          </a:p>
          <a:p>
            <a:r>
              <a:rPr lang="ja-JP" altLang="en-US" dirty="0" smtClean="0"/>
              <a:t>な対話が不可欠です</a:t>
            </a:r>
            <a:r>
              <a:rPr kumimoji="1" lang="ja-JP" altLang="en-US" dirty="0" smtClean="0"/>
              <a:t>。これらにどのように取り組むかについて、具体的な実施内容を記載してください。</a:t>
            </a:r>
            <a:endParaRPr kumimoji="1" lang="en-US" altLang="ja-JP" dirty="0" smtClean="0"/>
          </a:p>
          <a:p>
            <a:r>
              <a:rPr lang="ja-JP" altLang="en-US" dirty="0"/>
              <a:t>複数ページにわたっても構いません。</a:t>
            </a:r>
            <a:endParaRPr kumimoji="1" lang="ja-JP" altLang="en-US" dirty="0"/>
          </a:p>
        </p:txBody>
      </p:sp>
    </p:spTree>
    <p:extLst>
      <p:ext uri="{BB962C8B-B14F-4D97-AF65-F5344CB8AC3E}">
        <p14:creationId xmlns:p14="http://schemas.microsoft.com/office/powerpoint/2010/main" val="225973502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スライド番号プレースホルダー 7">
            <a:extLst>
              <a:ext uri="{FF2B5EF4-FFF2-40B4-BE49-F238E27FC236}">
                <a16:creationId xmlns:a16="http://schemas.microsoft.com/office/drawing/2014/main" id="{4AF330C5-0D45-488B-B41B-DFE8AC2688C9}"/>
              </a:ext>
            </a:extLst>
          </p:cNvPr>
          <p:cNvSpPr>
            <a:spLocks noGrp="1"/>
          </p:cNvSpPr>
          <p:nvPr>
            <p:ph type="sldNum" sz="quarter" idx="12"/>
          </p:nvPr>
        </p:nvSpPr>
        <p:spPr/>
        <p:txBody>
          <a:bodyPr/>
          <a:lstStyle/>
          <a:p>
            <a:r>
              <a:rPr kumimoji="1" lang="ja-JP" altLang="en-US" sz="1600" dirty="0">
                <a:solidFill>
                  <a:schemeClr val="tx1"/>
                </a:solidFill>
                <a:latin typeface="ＭＳ Ｐゴシック" panose="020B0600070205080204" pitchFamily="50" charset="-128"/>
                <a:ea typeface="ＭＳ Ｐゴシック" panose="020B0600070205080204" pitchFamily="50" charset="-128"/>
              </a:rPr>
              <a:t>以　　上</a:t>
            </a:r>
            <a:r>
              <a:rPr kumimoji="1" lang="ja-JP" altLang="en-US" dirty="0"/>
              <a:t>　</a:t>
            </a:r>
            <a:fld id="{99D362A8-9C72-451F-B3C7-A05A0702FA10}" type="slidenum">
              <a:rPr kumimoji="1" lang="ja-JP" altLang="en-US" smtClean="0"/>
              <a:t>18</a:t>
            </a:fld>
            <a:endParaRPr kumimoji="1" lang="ja-JP" altLang="en-US" dirty="0"/>
          </a:p>
        </p:txBody>
      </p:sp>
      <p:sp>
        <p:nvSpPr>
          <p:cNvPr id="9" name="タイトル 1">
            <a:extLst>
              <a:ext uri="{FF2B5EF4-FFF2-40B4-BE49-F238E27FC236}">
                <a16:creationId xmlns:a16="http://schemas.microsoft.com/office/drawing/2014/main" id="{66C2D84C-F6ED-49CE-93CA-FDF2E2836D32}"/>
              </a:ext>
            </a:extLst>
          </p:cNvPr>
          <p:cNvSpPr txBox="1">
            <a:spLocks/>
          </p:cNvSpPr>
          <p:nvPr/>
        </p:nvSpPr>
        <p:spPr>
          <a:xfrm>
            <a:off x="765178" y="382189"/>
            <a:ext cx="10639141" cy="396000"/>
          </a:xfrm>
          <a:prstGeom prst="rect">
            <a:avLst/>
          </a:prstGeom>
          <a:solidFill>
            <a:schemeClr val="accent5">
              <a:lumMod val="20000"/>
              <a:lumOff val="80000"/>
            </a:schemeClr>
          </a:solidFill>
          <a:ln>
            <a:solidFill>
              <a:schemeClr val="tx1">
                <a:lumMod val="50000"/>
                <a:lumOff val="50000"/>
              </a:schemeClr>
            </a:solidFill>
          </a:ln>
        </p:spPr>
        <p:txBody>
          <a:bodyPr vert="horz" lIns="91440" tIns="45720" rIns="91440" bIns="45720" rtlCol="0"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r>
              <a:rPr lang="en-US" altLang="ja-JP" sz="2000" b="1" dirty="0"/>
              <a:t>6</a:t>
            </a:r>
            <a:r>
              <a:rPr lang="en-US" altLang="ja-JP" sz="2000" b="1" dirty="0" smtClean="0"/>
              <a:t>. </a:t>
            </a:r>
            <a:r>
              <a:rPr lang="ja-JP" altLang="en-US" sz="2000" b="1" dirty="0"/>
              <a:t>関連する主な実績　</a:t>
            </a:r>
            <a:endParaRPr lang="ja-JP" altLang="en-US" sz="1800" b="1" dirty="0"/>
          </a:p>
        </p:txBody>
      </p:sp>
      <p:sp>
        <p:nvSpPr>
          <p:cNvPr id="7" name="テキスト ボックス 6">
            <a:extLst>
              <a:ext uri="{FF2B5EF4-FFF2-40B4-BE49-F238E27FC236}">
                <a16:creationId xmlns:a16="http://schemas.microsoft.com/office/drawing/2014/main" id="{D0047269-643C-46BA-8E44-08C5F23B26D9}"/>
              </a:ext>
            </a:extLst>
          </p:cNvPr>
          <p:cNvSpPr txBox="1"/>
          <p:nvPr/>
        </p:nvSpPr>
        <p:spPr>
          <a:xfrm>
            <a:off x="778827" y="1834789"/>
            <a:ext cx="10639141" cy="3970318"/>
          </a:xfrm>
          <a:prstGeom prst="rect">
            <a:avLst/>
          </a:prstGeom>
          <a:noFill/>
          <a:ln>
            <a:solidFill>
              <a:schemeClr val="accent1"/>
            </a:solidFill>
          </a:ln>
        </p:spPr>
        <p:txBody>
          <a:bodyPr wrap="square" rtlCol="0">
            <a:spAutoFit/>
          </a:bodyPr>
          <a:lstStyle/>
          <a:p>
            <a:r>
              <a:rPr kumimoji="1" lang="ja-JP" altLang="en-US" dirty="0"/>
              <a:t>・案件を発掘、形成するための調査研究</a:t>
            </a:r>
            <a:endParaRPr kumimoji="1" lang="en-US" altLang="ja-JP" dirty="0"/>
          </a:p>
          <a:p>
            <a:r>
              <a:rPr lang="ja-JP" altLang="en-US" dirty="0" smtClean="0"/>
              <a:t>　</a:t>
            </a:r>
            <a:r>
              <a:rPr lang="ja-JP" altLang="en-US" dirty="0" smtClean="0">
                <a:solidFill>
                  <a:srgbClr val="FF0000"/>
                </a:solidFill>
              </a:rPr>
              <a:t>助成の対象となりうる民間公益活動の案件を発掘、形成するための調査研究の実施の有無</a:t>
            </a:r>
            <a:endParaRPr lang="en-US" altLang="ja-JP" dirty="0">
              <a:solidFill>
                <a:srgbClr val="FF0000"/>
              </a:solidFill>
            </a:endParaRPr>
          </a:p>
          <a:p>
            <a:endParaRPr kumimoji="1" lang="en-US" altLang="ja-JP" dirty="0"/>
          </a:p>
          <a:p>
            <a:endParaRPr lang="en-US" altLang="ja-JP" dirty="0"/>
          </a:p>
          <a:p>
            <a:endParaRPr lang="en-US" altLang="ja-JP" dirty="0"/>
          </a:p>
          <a:p>
            <a:r>
              <a:rPr lang="ja-JP" altLang="en-US" dirty="0"/>
              <a:t>・その他、連携、マッチング、伴走支援の実績、事業事例等</a:t>
            </a:r>
            <a:endParaRPr lang="en-US" altLang="ja-JP" dirty="0"/>
          </a:p>
          <a:p>
            <a:r>
              <a:rPr lang="ja-JP" altLang="en-US" dirty="0" smtClean="0">
                <a:solidFill>
                  <a:srgbClr val="FF0000"/>
                </a:solidFill>
              </a:rPr>
              <a:t>　他のセクター・団体・企業等との連携、マッチング、伴走支援の実績、事業事例等もあれば</a:t>
            </a:r>
            <a:endParaRPr lang="en-US" altLang="ja-JP" dirty="0" smtClean="0">
              <a:solidFill>
                <a:srgbClr val="FF0000"/>
              </a:solidFill>
            </a:endParaRPr>
          </a:p>
          <a:p>
            <a:r>
              <a:rPr lang="ja-JP" altLang="en-US" dirty="0">
                <a:solidFill>
                  <a:srgbClr val="FF0000"/>
                </a:solidFill>
              </a:rPr>
              <a:t>　</a:t>
            </a:r>
            <a:r>
              <a:rPr lang="ja-JP" altLang="en-US" dirty="0" smtClean="0">
                <a:solidFill>
                  <a:srgbClr val="FF0000"/>
                </a:solidFill>
              </a:rPr>
              <a:t>アピールしてください。</a:t>
            </a:r>
            <a:endParaRPr lang="en-US" altLang="ja-JP" dirty="0">
              <a:solidFill>
                <a:srgbClr val="FF0000"/>
              </a:solidFill>
            </a:endParaRPr>
          </a:p>
          <a:p>
            <a:endParaRPr lang="en-US" altLang="ja-JP" dirty="0"/>
          </a:p>
          <a:p>
            <a:endParaRPr lang="en-US" altLang="ja-JP" dirty="0"/>
          </a:p>
          <a:p>
            <a:endParaRPr lang="en-US" altLang="ja-JP" dirty="0"/>
          </a:p>
          <a:p>
            <a:r>
              <a:rPr lang="ja-JP" altLang="en-US" dirty="0"/>
              <a:t>＊助成事業の実績と成果は「資金分配団体公募システム」の該当箇所に記載してください。</a:t>
            </a:r>
            <a:endParaRPr lang="en-US" altLang="ja-JP" dirty="0"/>
          </a:p>
          <a:p>
            <a:endParaRPr lang="en-US" altLang="ja-JP" dirty="0" smtClean="0"/>
          </a:p>
          <a:p>
            <a:endParaRPr lang="en-US" altLang="ja-JP" dirty="0"/>
          </a:p>
        </p:txBody>
      </p:sp>
      <p:sp>
        <p:nvSpPr>
          <p:cNvPr id="6" name="テキスト ボックス 5"/>
          <p:cNvSpPr txBox="1"/>
          <p:nvPr/>
        </p:nvSpPr>
        <p:spPr>
          <a:xfrm>
            <a:off x="770022" y="834189"/>
            <a:ext cx="10110460" cy="923330"/>
          </a:xfrm>
          <a:prstGeom prst="rect">
            <a:avLst/>
          </a:prstGeom>
          <a:noFill/>
        </p:spPr>
        <p:txBody>
          <a:bodyPr wrap="none" rtlCol="0">
            <a:spAutoFit/>
          </a:bodyPr>
          <a:lstStyle/>
          <a:p>
            <a:r>
              <a:rPr lang="ja-JP" altLang="en-US" dirty="0" smtClean="0"/>
              <a:t>実行団体として、プロジェクトに関連して保有する知見や主な実績を簡潔に</a:t>
            </a:r>
            <a:r>
              <a:rPr kumimoji="1" lang="ja-JP" altLang="en-US" dirty="0" smtClean="0"/>
              <a:t>記述してください。</a:t>
            </a:r>
            <a:endParaRPr kumimoji="1" lang="en-US" altLang="ja-JP" dirty="0" smtClean="0"/>
          </a:p>
          <a:p>
            <a:r>
              <a:rPr lang="ja-JP" altLang="en-US" dirty="0" smtClean="0"/>
              <a:t>（直近</a:t>
            </a:r>
            <a:r>
              <a:rPr lang="en-US" altLang="ja-JP" dirty="0" smtClean="0"/>
              <a:t>3</a:t>
            </a:r>
            <a:r>
              <a:rPr lang="ja-JP" altLang="en-US" dirty="0" smtClean="0"/>
              <a:t>年以内が望ましい。）</a:t>
            </a:r>
            <a:endParaRPr kumimoji="1" lang="en-US" altLang="ja-JP" dirty="0" smtClean="0"/>
          </a:p>
          <a:p>
            <a:r>
              <a:rPr lang="ja-JP" altLang="en-US" dirty="0"/>
              <a:t>複数ページにわたっても構いません。</a:t>
            </a:r>
            <a:endParaRPr kumimoji="1" lang="ja-JP" altLang="en-US" dirty="0"/>
          </a:p>
        </p:txBody>
      </p:sp>
    </p:spTree>
    <p:extLst>
      <p:ext uri="{BB962C8B-B14F-4D97-AF65-F5344CB8AC3E}">
        <p14:creationId xmlns:p14="http://schemas.microsoft.com/office/powerpoint/2010/main" val="13539112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F707069-F12A-47DF-A1C1-53FF723714B2}"/>
              </a:ext>
            </a:extLst>
          </p:cNvPr>
          <p:cNvSpPr>
            <a:spLocks noGrp="1"/>
          </p:cNvSpPr>
          <p:nvPr>
            <p:ph type="ctrTitle"/>
          </p:nvPr>
        </p:nvSpPr>
        <p:spPr>
          <a:xfrm>
            <a:off x="1524000" y="276999"/>
            <a:ext cx="9144000" cy="713754"/>
          </a:xfrm>
        </p:spPr>
        <p:txBody>
          <a:bodyPr>
            <a:normAutofit/>
          </a:bodyPr>
          <a:lstStyle/>
          <a:p>
            <a:r>
              <a:rPr lang="en-US" altLang="ja-JP" sz="3200" u="sng" dirty="0" smtClean="0"/>
              <a:t>2019</a:t>
            </a:r>
            <a:r>
              <a:rPr lang="ja-JP" altLang="en-US" sz="3200" u="sng" dirty="0" smtClean="0"/>
              <a:t>年度</a:t>
            </a:r>
            <a:r>
              <a:rPr lang="ja-JP" altLang="en-US" sz="3200" u="sng" dirty="0"/>
              <a:t>実行</a:t>
            </a:r>
            <a:r>
              <a:rPr lang="ja-JP" altLang="en-US" sz="3200" u="sng" dirty="0" smtClean="0"/>
              <a:t>団体</a:t>
            </a:r>
            <a:r>
              <a:rPr lang="ja-JP" altLang="en-US" sz="3200" u="sng" dirty="0"/>
              <a:t>申請 様式</a:t>
            </a:r>
            <a:r>
              <a:rPr lang="en-US" altLang="ja-JP" sz="3200" u="sng" dirty="0"/>
              <a:t>2</a:t>
            </a:r>
            <a:r>
              <a:rPr lang="ja-JP" altLang="en-US" sz="3200" u="sng" dirty="0"/>
              <a:t>事業計画書</a:t>
            </a:r>
            <a:endParaRPr kumimoji="1" lang="ja-JP" altLang="en-US" sz="3200" u="sng" dirty="0"/>
          </a:p>
        </p:txBody>
      </p:sp>
      <p:sp>
        <p:nvSpPr>
          <p:cNvPr id="3" name="字幕 2">
            <a:extLst>
              <a:ext uri="{FF2B5EF4-FFF2-40B4-BE49-F238E27FC236}">
                <a16:creationId xmlns:a16="http://schemas.microsoft.com/office/drawing/2014/main" id="{F21D9F1D-9694-416F-A842-4575A3665480}"/>
              </a:ext>
            </a:extLst>
          </p:cNvPr>
          <p:cNvSpPr>
            <a:spLocks noGrp="1"/>
          </p:cNvSpPr>
          <p:nvPr>
            <p:ph type="subTitle" idx="1"/>
          </p:nvPr>
        </p:nvSpPr>
        <p:spPr>
          <a:xfrm>
            <a:off x="189297" y="1286307"/>
            <a:ext cx="11834191" cy="5252605"/>
          </a:xfrm>
        </p:spPr>
        <p:txBody>
          <a:bodyPr vert="horz" lIns="91440" tIns="45720" rIns="91440" bIns="45720" rtlCol="0" anchor="t">
            <a:normAutofit/>
          </a:bodyPr>
          <a:lstStyle/>
          <a:p>
            <a:pPr algn="l"/>
            <a:r>
              <a:rPr kumimoji="1" lang="ja-JP" altLang="en-US" sz="2000" dirty="0"/>
              <a:t>１．申請事業名</a:t>
            </a:r>
            <a:r>
              <a:rPr kumimoji="1" lang="ja-JP" altLang="en-US" sz="2000" dirty="0" smtClean="0"/>
              <a:t>：</a:t>
            </a:r>
            <a:r>
              <a:rPr kumimoji="1" lang="ja-JP" altLang="en-US" sz="2000" dirty="0" smtClean="0">
                <a:solidFill>
                  <a:srgbClr val="FF0000"/>
                </a:solidFill>
              </a:rPr>
              <a:t>簡潔な事業名をつけてください（最大</a:t>
            </a:r>
            <a:r>
              <a:rPr kumimoji="1" lang="en-US" altLang="ja-JP" sz="2000" dirty="0" smtClean="0">
                <a:solidFill>
                  <a:srgbClr val="FF0000"/>
                </a:solidFill>
              </a:rPr>
              <a:t>15</a:t>
            </a:r>
            <a:r>
              <a:rPr kumimoji="1" lang="ja-JP" altLang="en-US" sz="2000" dirty="0" smtClean="0">
                <a:solidFill>
                  <a:srgbClr val="FF0000"/>
                </a:solidFill>
              </a:rPr>
              <a:t>字）</a:t>
            </a:r>
            <a:endParaRPr kumimoji="1" lang="en-US" altLang="ja-JP" sz="2000" dirty="0" smtClean="0">
              <a:solidFill>
                <a:srgbClr val="FF0000"/>
              </a:solidFill>
            </a:endParaRPr>
          </a:p>
          <a:p>
            <a:pPr algn="l"/>
            <a:endParaRPr kumimoji="1" lang="en-US" altLang="ja-JP" sz="2000" dirty="0"/>
          </a:p>
          <a:p>
            <a:pPr algn="l"/>
            <a:r>
              <a:rPr lang="ja-JP" altLang="en-US" sz="2000" dirty="0"/>
              <a:t>２．申請団体名</a:t>
            </a:r>
            <a:r>
              <a:rPr lang="ja-JP" altLang="en-US" sz="2000" dirty="0" smtClean="0"/>
              <a:t>：</a:t>
            </a:r>
            <a:r>
              <a:rPr lang="ja-JP" altLang="en-US" sz="2000" dirty="0" smtClean="0">
                <a:solidFill>
                  <a:srgbClr val="FF0000"/>
                </a:solidFill>
              </a:rPr>
              <a:t>団体名と所在市町村名を記載してください</a:t>
            </a:r>
            <a:endParaRPr lang="en-US" altLang="ja-JP" sz="2000" dirty="0" smtClean="0">
              <a:solidFill>
                <a:srgbClr val="FF0000"/>
              </a:solidFill>
            </a:endParaRPr>
          </a:p>
          <a:p>
            <a:pPr algn="l"/>
            <a:r>
              <a:rPr lang="ja-JP" altLang="en-US" sz="2000" dirty="0">
                <a:solidFill>
                  <a:srgbClr val="FF0000"/>
                </a:solidFill>
              </a:rPr>
              <a:t>　</a:t>
            </a:r>
            <a:r>
              <a:rPr lang="ja-JP" altLang="en-US" sz="2000" dirty="0" smtClean="0">
                <a:solidFill>
                  <a:srgbClr val="FF0000"/>
                </a:solidFill>
              </a:rPr>
              <a:t>　　　　　　　（例：特定非営利活動法人○○（○○市））</a:t>
            </a:r>
            <a:endParaRPr kumimoji="1" lang="en-US" altLang="ja-JP" sz="2000" dirty="0">
              <a:solidFill>
                <a:srgbClr val="FF0000"/>
              </a:solidFill>
              <a:ea typeface="游ゴシック"/>
            </a:endParaRPr>
          </a:p>
          <a:p>
            <a:pPr algn="l"/>
            <a:r>
              <a:rPr kumimoji="1" lang="ja-JP" altLang="en-US" sz="2000" dirty="0" smtClean="0"/>
              <a:t>　　　　　　　　</a:t>
            </a:r>
            <a:r>
              <a:rPr kumimoji="1" lang="ja-JP" altLang="en-US" sz="2000" dirty="0" smtClean="0">
                <a:solidFill>
                  <a:srgbClr val="FF0000"/>
                </a:solidFill>
              </a:rPr>
              <a:t>コンソーシアムの場合は、コンソーシアム団体名、幹事法人名及び所在市町村名を</a:t>
            </a:r>
            <a:endParaRPr kumimoji="1" lang="en-US" altLang="ja-JP" sz="2000" dirty="0" smtClean="0">
              <a:solidFill>
                <a:srgbClr val="FF0000"/>
              </a:solidFill>
            </a:endParaRPr>
          </a:p>
          <a:p>
            <a:pPr algn="l"/>
            <a:r>
              <a:rPr lang="ja-JP" altLang="en-US" sz="2000" dirty="0">
                <a:solidFill>
                  <a:srgbClr val="FF0000"/>
                </a:solidFill>
              </a:rPr>
              <a:t>　</a:t>
            </a:r>
            <a:r>
              <a:rPr lang="ja-JP" altLang="en-US" sz="2000" dirty="0" smtClean="0">
                <a:solidFill>
                  <a:srgbClr val="FF0000"/>
                </a:solidFill>
              </a:rPr>
              <a:t>　　　　　　　</a:t>
            </a:r>
            <a:r>
              <a:rPr kumimoji="1" lang="ja-JP" altLang="en-US" sz="2000" dirty="0" smtClean="0">
                <a:solidFill>
                  <a:srgbClr val="FF0000"/>
                </a:solidFill>
              </a:rPr>
              <a:t>記載してください（例：○○協議会（特定非営利活動法人○○）（○○市））</a:t>
            </a:r>
            <a:endParaRPr kumimoji="1" lang="en-US" altLang="ja-JP" sz="2000" dirty="0" smtClean="0">
              <a:solidFill>
                <a:srgbClr val="FF0000"/>
              </a:solidFill>
            </a:endParaRPr>
          </a:p>
          <a:p>
            <a:pPr algn="l"/>
            <a:endParaRPr kumimoji="1" lang="en-US" altLang="ja-JP" sz="2000" dirty="0">
              <a:solidFill>
                <a:srgbClr val="FF0000"/>
              </a:solidFill>
            </a:endParaRPr>
          </a:p>
          <a:p>
            <a:pPr algn="l"/>
            <a:r>
              <a:rPr lang="ja-JP" altLang="en-US" sz="2000" dirty="0">
                <a:ea typeface="游ゴシック"/>
              </a:rPr>
              <a:t>３</a:t>
            </a:r>
            <a:r>
              <a:rPr lang="ja-JP" altLang="en-US" sz="2000" dirty="0" smtClean="0">
                <a:ea typeface="游ゴシック"/>
              </a:rPr>
              <a:t>．</a:t>
            </a:r>
            <a:r>
              <a:rPr lang="ja-JP" altLang="en-US" sz="2000" dirty="0">
                <a:ea typeface="游ゴシック"/>
              </a:rPr>
              <a:t>申請する事業期間</a:t>
            </a:r>
            <a:r>
              <a:rPr lang="ja-JP" altLang="en-US" sz="2000" dirty="0" smtClean="0">
                <a:ea typeface="游ゴシック"/>
              </a:rPr>
              <a:t>：</a:t>
            </a:r>
            <a:r>
              <a:rPr lang="ja-JP" altLang="en-US" sz="2000" dirty="0" smtClean="0">
                <a:solidFill>
                  <a:srgbClr val="FF0000"/>
                </a:solidFill>
                <a:ea typeface="游ゴシック"/>
              </a:rPr>
              <a:t>始期は</a:t>
            </a:r>
            <a:r>
              <a:rPr lang="en-US" altLang="ja-JP" sz="2000" dirty="0" smtClean="0">
                <a:solidFill>
                  <a:srgbClr val="FF0000"/>
                </a:solidFill>
                <a:ea typeface="游ゴシック"/>
              </a:rPr>
              <a:t>2019</a:t>
            </a:r>
            <a:r>
              <a:rPr lang="ja-JP" altLang="en-US" sz="2000" dirty="0" smtClean="0">
                <a:solidFill>
                  <a:srgbClr val="FF0000"/>
                </a:solidFill>
                <a:ea typeface="游ゴシック"/>
              </a:rPr>
              <a:t>年度です。終期を設定してください（最長</a:t>
            </a:r>
            <a:r>
              <a:rPr lang="en-US" altLang="ja-JP" sz="2000" dirty="0">
                <a:solidFill>
                  <a:srgbClr val="FF0000"/>
                </a:solidFill>
                <a:ea typeface="游ゴシック"/>
              </a:rPr>
              <a:t>2022</a:t>
            </a:r>
            <a:r>
              <a:rPr lang="ja-JP" altLang="en-US" sz="2000" dirty="0" smtClean="0">
                <a:solidFill>
                  <a:srgbClr val="FF0000"/>
                </a:solidFill>
                <a:ea typeface="游ゴシック"/>
              </a:rPr>
              <a:t>年度まで</a:t>
            </a:r>
            <a:r>
              <a:rPr lang="ja-JP" altLang="en-US" sz="2000" dirty="0" smtClean="0">
                <a:ea typeface="游ゴシック"/>
              </a:rPr>
              <a:t>）</a:t>
            </a:r>
            <a:endParaRPr lang="en-US" altLang="ja-JP" sz="2000" dirty="0" smtClean="0">
              <a:ea typeface="游ゴシック"/>
            </a:endParaRPr>
          </a:p>
          <a:p>
            <a:pPr algn="l"/>
            <a:endParaRPr lang="en-US" altLang="ja-JP" sz="2000" dirty="0"/>
          </a:p>
          <a:p>
            <a:pPr algn="l"/>
            <a:r>
              <a:rPr lang="ja-JP" altLang="en-US" sz="2000" dirty="0">
                <a:ea typeface="游ゴシック"/>
              </a:rPr>
              <a:t>４</a:t>
            </a:r>
            <a:r>
              <a:rPr kumimoji="1" lang="en-US" altLang="ja-JP" sz="2000" dirty="0" smtClean="0">
                <a:ea typeface="游ゴシック"/>
              </a:rPr>
              <a:t>.</a:t>
            </a:r>
            <a:r>
              <a:rPr lang="en-US" altLang="ja-JP" sz="2000" dirty="0">
                <a:ea typeface="游ゴシック"/>
              </a:rPr>
              <a:t>  </a:t>
            </a:r>
            <a:r>
              <a:rPr kumimoji="1" lang="en-US" altLang="ja-JP" sz="2000" dirty="0">
                <a:ea typeface="游ゴシック"/>
              </a:rPr>
              <a:t> </a:t>
            </a:r>
            <a:r>
              <a:rPr lang="ja-JP" altLang="en-US" sz="2000" dirty="0" smtClean="0">
                <a:ea typeface="游ゴシック"/>
              </a:rPr>
              <a:t>①</a:t>
            </a:r>
            <a:r>
              <a:rPr lang="ja-JP" altLang="en-US" sz="2000" dirty="0">
                <a:ea typeface="游ゴシック"/>
              </a:rPr>
              <a:t>総事業費：　　　　　</a:t>
            </a:r>
            <a:r>
              <a:rPr lang="ja-JP" altLang="en-US" sz="2000" dirty="0" smtClean="0">
                <a:ea typeface="游ゴシック"/>
              </a:rPr>
              <a:t>円</a:t>
            </a:r>
            <a:r>
              <a:rPr lang="ja-JP" altLang="en-US" sz="2000" dirty="0" smtClean="0">
                <a:solidFill>
                  <a:srgbClr val="FF0000"/>
                </a:solidFill>
                <a:ea typeface="游ゴシック"/>
              </a:rPr>
              <a:t>（総事業費＝助成金申請額＋自己資金・民間資金＋評価関連経費）</a:t>
            </a:r>
            <a:endParaRPr lang="en-US" altLang="ja-JP" sz="2000" dirty="0">
              <a:solidFill>
                <a:srgbClr val="FF0000"/>
              </a:solidFill>
              <a:ea typeface="游ゴシック"/>
            </a:endParaRPr>
          </a:p>
          <a:p>
            <a:pPr algn="l"/>
            <a:r>
              <a:rPr lang="ja-JP" altLang="en-US" sz="2000" dirty="0">
                <a:ea typeface="游ゴシック"/>
              </a:rPr>
              <a:t>　 </a:t>
            </a:r>
            <a:r>
              <a:rPr lang="ja-JP" altLang="en-US" sz="2000" dirty="0" smtClean="0">
                <a:ea typeface="游ゴシック"/>
              </a:rPr>
              <a:t>（</a:t>
            </a:r>
            <a:r>
              <a:rPr lang="ja-JP" altLang="en-US" sz="2000" dirty="0">
                <a:ea typeface="游ゴシック"/>
              </a:rPr>
              <a:t>②うち助成金申請額：　　　　円 　％</a:t>
            </a:r>
            <a:r>
              <a:rPr lang="en-US" altLang="ja-JP" sz="2000" dirty="0">
                <a:ea typeface="游ゴシック"/>
              </a:rPr>
              <a:t> </a:t>
            </a:r>
            <a:r>
              <a:rPr lang="ja-JP" altLang="en-US" sz="1200" dirty="0">
                <a:ea typeface="游ゴシック"/>
              </a:rPr>
              <a:t>②</a:t>
            </a:r>
            <a:r>
              <a:rPr lang="en-US" altLang="ja-JP" sz="1200" dirty="0">
                <a:ea typeface="游ゴシック"/>
              </a:rPr>
              <a:t>/</a:t>
            </a:r>
            <a:r>
              <a:rPr lang="ja-JP" altLang="en-US" sz="1200" dirty="0">
                <a:ea typeface="游ゴシック"/>
              </a:rPr>
              <a:t>①　</a:t>
            </a:r>
            <a:r>
              <a:rPr lang="ja-JP" altLang="en-US" sz="2000" dirty="0">
                <a:ea typeface="游ゴシック"/>
              </a:rPr>
              <a:t>）</a:t>
            </a:r>
            <a:endParaRPr lang="en-US" altLang="ja-JP" sz="2000" dirty="0"/>
          </a:p>
          <a:p>
            <a:pPr algn="l">
              <a:spcBef>
                <a:spcPts val="0"/>
              </a:spcBef>
            </a:pPr>
            <a:r>
              <a:rPr lang="ja-JP" altLang="en-US" sz="2000" dirty="0">
                <a:ea typeface="游ゴシック"/>
              </a:rPr>
              <a:t>　 （③うち評価関連経費：　　　　　円　％</a:t>
            </a:r>
            <a:r>
              <a:rPr lang="en-US" altLang="ja-JP" sz="3600" dirty="0">
                <a:ea typeface="游ゴシック"/>
              </a:rPr>
              <a:t> </a:t>
            </a:r>
            <a:r>
              <a:rPr lang="ja-JP" altLang="en-US" sz="1200" dirty="0">
                <a:ea typeface="游ゴシック"/>
              </a:rPr>
              <a:t>③</a:t>
            </a:r>
            <a:r>
              <a:rPr lang="en-US" altLang="ja-JP" sz="1200" dirty="0">
                <a:ea typeface="游ゴシック"/>
              </a:rPr>
              <a:t>/</a:t>
            </a:r>
            <a:r>
              <a:rPr lang="ja-JP" altLang="en-US" sz="1200" dirty="0">
                <a:ea typeface="游ゴシック"/>
              </a:rPr>
              <a:t>①　</a:t>
            </a:r>
            <a:r>
              <a:rPr lang="ja-JP" altLang="en-US" sz="2000" dirty="0">
                <a:ea typeface="游ゴシック"/>
              </a:rPr>
              <a:t>）</a:t>
            </a:r>
            <a:endParaRPr lang="en-US" altLang="ja-JP" sz="2000" dirty="0">
              <a:ea typeface="游ゴシック"/>
            </a:endParaRPr>
          </a:p>
          <a:p>
            <a:pPr algn="l"/>
            <a:endParaRPr lang="en-US" altLang="ja-JP" sz="2000" dirty="0"/>
          </a:p>
          <a:p>
            <a:pPr algn="l"/>
            <a:endParaRPr lang="en-US" altLang="ja-JP" sz="2000" dirty="0">
              <a:solidFill>
                <a:srgbClr val="FF0000"/>
              </a:solidFill>
              <a:ea typeface="游ゴシック"/>
            </a:endParaRPr>
          </a:p>
        </p:txBody>
      </p:sp>
      <p:sp>
        <p:nvSpPr>
          <p:cNvPr id="7" name="スライド番号プレースホルダー 2">
            <a:extLst>
              <a:ext uri="{FF2B5EF4-FFF2-40B4-BE49-F238E27FC236}">
                <a16:creationId xmlns:a16="http://schemas.microsoft.com/office/drawing/2014/main" id="{C1E025A4-C2BD-401B-9D94-D365BAB1372C}"/>
              </a:ext>
            </a:extLst>
          </p:cNvPr>
          <p:cNvSpPr>
            <a:spLocks noGrp="1"/>
          </p:cNvSpPr>
          <p:nvPr>
            <p:ph type="sldNum" sz="quarter" idx="12"/>
          </p:nvPr>
        </p:nvSpPr>
        <p:spPr>
          <a:xfrm>
            <a:off x="8610600" y="6356350"/>
            <a:ext cx="2743200" cy="365125"/>
          </a:xfrm>
        </p:spPr>
        <p:txBody>
          <a:bodyPr/>
          <a:lstStyle/>
          <a:p>
            <a:fld id="{99D362A8-9C72-451F-B3C7-A05A0702FA10}" type="slidenum">
              <a:rPr kumimoji="1" lang="ja-JP" altLang="en-US" smtClean="0"/>
              <a:t>2</a:t>
            </a:fld>
            <a:endParaRPr kumimoji="1" lang="ja-JP" altLang="en-US"/>
          </a:p>
        </p:txBody>
      </p:sp>
      <p:sp>
        <p:nvSpPr>
          <p:cNvPr id="6" name="テキスト ボックス 2">
            <a:extLst>
              <a:ext uri="{FF2B5EF4-FFF2-40B4-BE49-F238E27FC236}">
                <a16:creationId xmlns:a16="http://schemas.microsoft.com/office/drawing/2014/main" id="{EE7BD63A-82BE-4FA9-AD89-7153ADEC69DE}"/>
              </a:ext>
            </a:extLst>
          </p:cNvPr>
          <p:cNvSpPr txBox="1"/>
          <p:nvPr/>
        </p:nvSpPr>
        <p:spPr>
          <a:xfrm>
            <a:off x="10279094" y="92333"/>
            <a:ext cx="1744394" cy="369332"/>
          </a:xfrm>
          <a:prstGeom prst="rect">
            <a:avLst/>
          </a:prstGeom>
          <a:noFill/>
          <a:ln>
            <a:solidFill>
              <a:schemeClr val="tx1"/>
            </a:solidFill>
          </a:ln>
        </p:spPr>
        <p:txBody>
          <a:bodyPr wrap="square" rtlCol="0">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r>
              <a:rPr kumimoji="1" lang="en-US" altLang="ja-JP" dirty="0"/>
              <a:t>2019</a:t>
            </a:r>
            <a:r>
              <a:rPr kumimoji="1" lang="ja-JP" altLang="en-US" dirty="0"/>
              <a:t>年度初版</a:t>
            </a:r>
          </a:p>
        </p:txBody>
      </p:sp>
    </p:spTree>
    <p:extLst>
      <p:ext uri="{BB962C8B-B14F-4D97-AF65-F5344CB8AC3E}">
        <p14:creationId xmlns:p14="http://schemas.microsoft.com/office/powerpoint/2010/main" val="22142679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4" name="グループ化 33"/>
          <p:cNvGrpSpPr/>
          <p:nvPr/>
        </p:nvGrpSpPr>
        <p:grpSpPr>
          <a:xfrm>
            <a:off x="766918" y="5325783"/>
            <a:ext cx="8486635" cy="1344669"/>
            <a:chOff x="766918" y="5325783"/>
            <a:chExt cx="8486635" cy="1344669"/>
          </a:xfrm>
        </p:grpSpPr>
        <p:sp>
          <p:nvSpPr>
            <p:cNvPr id="23" name="正方形/長方形 22"/>
            <p:cNvSpPr/>
            <p:nvPr/>
          </p:nvSpPr>
          <p:spPr>
            <a:xfrm>
              <a:off x="766918" y="5325783"/>
              <a:ext cx="5633884" cy="134466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a:p>
          </p:txBody>
        </p:sp>
        <p:sp>
          <p:nvSpPr>
            <p:cNvPr id="26" name="テキスト ボックス 25"/>
            <p:cNvSpPr txBox="1"/>
            <p:nvPr/>
          </p:nvSpPr>
          <p:spPr>
            <a:xfrm>
              <a:off x="7032650" y="5712846"/>
              <a:ext cx="1005403" cy="584775"/>
            </a:xfrm>
            <a:prstGeom prst="rect">
              <a:avLst/>
            </a:prstGeom>
            <a:noFill/>
          </p:spPr>
          <p:txBody>
            <a:bodyPr wrap="none" rtlCol="0">
              <a:spAutoFit/>
            </a:bodyPr>
            <a:lstStyle/>
            <a:p>
              <a:r>
                <a:rPr lang="ja-JP" altLang="en-US" sz="1600" b="1" dirty="0"/>
                <a:t>助成</a:t>
              </a:r>
              <a:r>
                <a:rPr lang="ja-JP" altLang="en-US" sz="1600" b="1" dirty="0" smtClean="0"/>
                <a:t>額の</a:t>
              </a:r>
              <a:endParaRPr lang="en-US" altLang="ja-JP" sz="1600" b="1" dirty="0" smtClean="0"/>
            </a:p>
            <a:p>
              <a:r>
                <a:rPr lang="en-US" altLang="ja-JP" sz="1600" b="1" dirty="0"/>
                <a:t>5</a:t>
              </a:r>
              <a:r>
                <a:rPr lang="ja-JP" altLang="en-US" sz="1600" b="1" dirty="0" smtClean="0"/>
                <a:t>％</a:t>
              </a:r>
              <a:r>
                <a:rPr lang="ja-JP" altLang="en-US" sz="1600" b="1" dirty="0"/>
                <a:t>以下</a:t>
              </a:r>
              <a:endParaRPr kumimoji="1" lang="en-US" altLang="ja-JP" sz="1600" b="1" dirty="0" smtClean="0"/>
            </a:p>
          </p:txBody>
        </p:sp>
        <p:sp>
          <p:nvSpPr>
            <p:cNvPr id="27" name="テキスト ボックス 26"/>
            <p:cNvSpPr txBox="1"/>
            <p:nvPr/>
          </p:nvSpPr>
          <p:spPr>
            <a:xfrm>
              <a:off x="2651394" y="5833610"/>
              <a:ext cx="1850186" cy="338554"/>
            </a:xfrm>
            <a:prstGeom prst="rect">
              <a:avLst/>
            </a:prstGeom>
            <a:noFill/>
          </p:spPr>
          <p:txBody>
            <a:bodyPr wrap="none" rtlCol="0">
              <a:spAutoFit/>
            </a:bodyPr>
            <a:lstStyle/>
            <a:p>
              <a:r>
                <a:rPr lang="ja-JP" altLang="en-US" sz="1600" b="1" dirty="0" smtClean="0">
                  <a:solidFill>
                    <a:schemeClr val="bg1"/>
                  </a:solidFill>
                </a:rPr>
                <a:t>評価関連経費（</a:t>
              </a:r>
              <a:r>
                <a:rPr lang="en-US" altLang="ja-JP" sz="1600" b="1" dirty="0" smtClean="0">
                  <a:solidFill>
                    <a:schemeClr val="bg1"/>
                  </a:solidFill>
                </a:rPr>
                <a:t>C)</a:t>
              </a:r>
              <a:endParaRPr kumimoji="1" lang="ja-JP" altLang="en-US" sz="1600" b="1" dirty="0">
                <a:solidFill>
                  <a:schemeClr val="bg1"/>
                </a:solidFill>
              </a:endParaRPr>
            </a:p>
          </p:txBody>
        </p:sp>
        <p:sp>
          <p:nvSpPr>
            <p:cNvPr id="28" name="右中かっこ 27"/>
            <p:cNvSpPr/>
            <p:nvPr/>
          </p:nvSpPr>
          <p:spPr>
            <a:xfrm>
              <a:off x="6553202" y="5340017"/>
              <a:ext cx="363791" cy="1330435"/>
            </a:xfrm>
            <a:prstGeom prst="rightBrace">
              <a:avLst>
                <a:gd name="adj1" fmla="val 37712"/>
                <a:gd name="adj2" fmla="val 51049"/>
              </a:avLst>
            </a:prstGeom>
            <a:ln w="190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sz="1600"/>
            </a:p>
          </p:txBody>
        </p:sp>
        <p:sp>
          <p:nvSpPr>
            <p:cNvPr id="30" name="テキスト ボックス 29"/>
            <p:cNvSpPr txBox="1"/>
            <p:nvPr/>
          </p:nvSpPr>
          <p:spPr>
            <a:xfrm>
              <a:off x="7863429" y="5851853"/>
              <a:ext cx="1390124" cy="338554"/>
            </a:xfrm>
            <a:prstGeom prst="rect">
              <a:avLst/>
            </a:prstGeom>
            <a:noFill/>
          </p:spPr>
          <p:txBody>
            <a:bodyPr wrap="none" rtlCol="0">
              <a:spAutoFit/>
            </a:bodyPr>
            <a:lstStyle/>
            <a:p>
              <a:r>
                <a:rPr lang="ja-JP" altLang="en-US" sz="1600" b="1" dirty="0" smtClean="0"/>
                <a:t>（</a:t>
              </a:r>
              <a:r>
                <a:rPr lang="en-US" altLang="ja-JP" sz="1600" b="1" dirty="0" smtClean="0"/>
                <a:t>C/A</a:t>
              </a:r>
              <a:r>
                <a:rPr lang="ja-JP" altLang="en-US" sz="1600" b="1" dirty="0"/>
                <a:t>≦</a:t>
              </a:r>
              <a:r>
                <a:rPr lang="en-US" altLang="ja-JP" sz="1600" b="1" dirty="0" smtClean="0"/>
                <a:t>5</a:t>
              </a:r>
              <a:r>
                <a:rPr lang="ja-JP" altLang="en-US" sz="1600" b="1" dirty="0" smtClean="0"/>
                <a:t>％</a:t>
              </a:r>
              <a:r>
                <a:rPr lang="en-US" altLang="ja-JP" sz="1600" b="1" dirty="0" smtClean="0"/>
                <a:t>)</a:t>
              </a:r>
              <a:endParaRPr kumimoji="1" lang="en-US" altLang="ja-JP" sz="1600" b="1" dirty="0" smtClean="0"/>
            </a:p>
          </p:txBody>
        </p:sp>
      </p:grpSp>
      <p:grpSp>
        <p:nvGrpSpPr>
          <p:cNvPr id="33" name="グループ化 32"/>
          <p:cNvGrpSpPr/>
          <p:nvPr/>
        </p:nvGrpSpPr>
        <p:grpSpPr>
          <a:xfrm>
            <a:off x="766918" y="1546422"/>
            <a:ext cx="10005177" cy="5124030"/>
            <a:chOff x="766918" y="1420412"/>
            <a:chExt cx="10005177" cy="5124030"/>
          </a:xfrm>
        </p:grpSpPr>
        <p:grpSp>
          <p:nvGrpSpPr>
            <p:cNvPr id="22" name="グループ化 21"/>
            <p:cNvGrpSpPr/>
            <p:nvPr/>
          </p:nvGrpSpPr>
          <p:grpSpPr>
            <a:xfrm>
              <a:off x="766918" y="1420412"/>
              <a:ext cx="9923670" cy="5124030"/>
              <a:chOff x="1327356" y="2231573"/>
              <a:chExt cx="9923670" cy="5124030"/>
            </a:xfrm>
          </p:grpSpPr>
          <p:grpSp>
            <p:nvGrpSpPr>
              <p:cNvPr id="17" name="グループ化 16"/>
              <p:cNvGrpSpPr/>
              <p:nvPr/>
            </p:nvGrpSpPr>
            <p:grpSpPr>
              <a:xfrm>
                <a:off x="1327356" y="2231574"/>
                <a:ext cx="6192965" cy="3604177"/>
                <a:chOff x="1327356" y="2231574"/>
                <a:chExt cx="6192965" cy="3604177"/>
              </a:xfrm>
            </p:grpSpPr>
            <p:grpSp>
              <p:nvGrpSpPr>
                <p:cNvPr id="14" name="グループ化 13"/>
                <p:cNvGrpSpPr/>
                <p:nvPr/>
              </p:nvGrpSpPr>
              <p:grpSpPr>
                <a:xfrm>
                  <a:off x="1327356" y="2231574"/>
                  <a:ext cx="5633884" cy="3604177"/>
                  <a:chOff x="1253612" y="1877613"/>
                  <a:chExt cx="5633884" cy="3604177"/>
                </a:xfrm>
              </p:grpSpPr>
              <p:sp>
                <p:nvSpPr>
                  <p:cNvPr id="2" name="正方形/長方形 1"/>
                  <p:cNvSpPr/>
                  <p:nvPr/>
                </p:nvSpPr>
                <p:spPr>
                  <a:xfrm>
                    <a:off x="1253612" y="1877613"/>
                    <a:ext cx="5633884" cy="360417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a:p>
                </p:txBody>
              </p:sp>
              <p:sp>
                <p:nvSpPr>
                  <p:cNvPr id="4" name="正方形/長方形 3"/>
                  <p:cNvSpPr/>
                  <p:nvPr/>
                </p:nvSpPr>
                <p:spPr>
                  <a:xfrm>
                    <a:off x="1364225" y="2025097"/>
                    <a:ext cx="5412658" cy="2434671"/>
                  </a:xfrm>
                  <a:prstGeom prst="rect">
                    <a:avLst/>
                  </a:prstGeom>
                  <a:solidFill>
                    <a:schemeClr val="accent1">
                      <a:lumMod val="20000"/>
                      <a:lumOff val="80000"/>
                    </a:schemeClr>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dirty="0"/>
                  </a:p>
                </p:txBody>
              </p:sp>
              <p:sp>
                <p:nvSpPr>
                  <p:cNvPr id="5" name="正方形/長方形 4"/>
                  <p:cNvSpPr/>
                  <p:nvPr/>
                </p:nvSpPr>
                <p:spPr>
                  <a:xfrm>
                    <a:off x="1364225" y="4605964"/>
                    <a:ext cx="5412658" cy="797096"/>
                  </a:xfrm>
                  <a:prstGeom prst="rect">
                    <a:avLst/>
                  </a:prstGeom>
                  <a:solidFill>
                    <a:schemeClr val="accent1">
                      <a:lumMod val="20000"/>
                      <a:lumOff val="80000"/>
                    </a:schemeClr>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a:p>
                </p:txBody>
              </p:sp>
              <p:sp>
                <p:nvSpPr>
                  <p:cNvPr id="6" name="テキスト ボックス 5"/>
                  <p:cNvSpPr txBox="1"/>
                  <p:nvPr/>
                </p:nvSpPr>
                <p:spPr>
                  <a:xfrm>
                    <a:off x="3138088" y="2156904"/>
                    <a:ext cx="1843774" cy="338554"/>
                  </a:xfrm>
                  <a:prstGeom prst="rect">
                    <a:avLst/>
                  </a:prstGeom>
                  <a:noFill/>
                </p:spPr>
                <p:txBody>
                  <a:bodyPr wrap="none" rtlCol="0">
                    <a:spAutoFit/>
                  </a:bodyPr>
                  <a:lstStyle/>
                  <a:p>
                    <a:r>
                      <a:rPr kumimoji="1" lang="ja-JP" altLang="en-US" sz="1600" b="1" dirty="0" smtClean="0"/>
                      <a:t>助成金申請額（</a:t>
                    </a:r>
                    <a:r>
                      <a:rPr kumimoji="1" lang="en-US" altLang="ja-JP" sz="1600" b="1" dirty="0" smtClean="0"/>
                      <a:t>A)</a:t>
                    </a:r>
                    <a:endParaRPr kumimoji="1" lang="ja-JP" altLang="en-US" sz="1600" b="1" dirty="0"/>
                  </a:p>
                </p:txBody>
              </p:sp>
              <p:sp>
                <p:nvSpPr>
                  <p:cNvPr id="7" name="正方形/長方形 6"/>
                  <p:cNvSpPr/>
                  <p:nvPr/>
                </p:nvSpPr>
                <p:spPr>
                  <a:xfrm>
                    <a:off x="1519605" y="2583071"/>
                    <a:ext cx="3479688" cy="169207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a:p>
                </p:txBody>
              </p:sp>
              <p:sp>
                <p:nvSpPr>
                  <p:cNvPr id="8" name="正方形/長方形 7"/>
                  <p:cNvSpPr/>
                  <p:nvPr/>
                </p:nvSpPr>
                <p:spPr>
                  <a:xfrm>
                    <a:off x="5123514" y="2583071"/>
                    <a:ext cx="1516907" cy="169207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a:p>
                </p:txBody>
              </p:sp>
              <p:sp>
                <p:nvSpPr>
                  <p:cNvPr id="9" name="テキスト ボックス 8"/>
                  <p:cNvSpPr txBox="1"/>
                  <p:nvPr/>
                </p:nvSpPr>
                <p:spPr>
                  <a:xfrm>
                    <a:off x="2668335" y="2957544"/>
                    <a:ext cx="1210588" cy="338554"/>
                  </a:xfrm>
                  <a:prstGeom prst="rect">
                    <a:avLst/>
                  </a:prstGeom>
                  <a:noFill/>
                </p:spPr>
                <p:txBody>
                  <a:bodyPr wrap="none" rtlCol="0">
                    <a:spAutoFit/>
                  </a:bodyPr>
                  <a:lstStyle/>
                  <a:p>
                    <a:r>
                      <a:rPr lang="ja-JP" altLang="en-US" sz="1600" b="1" dirty="0" smtClean="0"/>
                      <a:t>直接事業費</a:t>
                    </a:r>
                    <a:endParaRPr kumimoji="1" lang="ja-JP" altLang="en-US" sz="1600" b="1" dirty="0"/>
                  </a:p>
                </p:txBody>
              </p:sp>
              <p:sp>
                <p:nvSpPr>
                  <p:cNvPr id="10" name="テキスト ボックス 9"/>
                  <p:cNvSpPr txBox="1"/>
                  <p:nvPr/>
                </p:nvSpPr>
                <p:spPr>
                  <a:xfrm>
                    <a:off x="2742320" y="3679701"/>
                    <a:ext cx="1034257" cy="338554"/>
                  </a:xfrm>
                  <a:prstGeom prst="rect">
                    <a:avLst/>
                  </a:prstGeom>
                  <a:noFill/>
                </p:spPr>
                <p:txBody>
                  <a:bodyPr wrap="none" rtlCol="0">
                    <a:spAutoFit/>
                  </a:bodyPr>
                  <a:lstStyle/>
                  <a:p>
                    <a:r>
                      <a:rPr lang="en-US" altLang="ja-JP" sz="1600" b="1" dirty="0" smtClean="0"/>
                      <a:t>85</a:t>
                    </a:r>
                    <a:r>
                      <a:rPr lang="ja-JP" altLang="en-US" sz="1600" b="1" dirty="0" smtClean="0"/>
                      <a:t>％以上</a:t>
                    </a:r>
                    <a:endParaRPr kumimoji="1" lang="ja-JP" altLang="en-US" sz="1600" b="1" dirty="0"/>
                  </a:p>
                </p:txBody>
              </p:sp>
              <p:sp>
                <p:nvSpPr>
                  <p:cNvPr id="11" name="テキスト ボックス 10"/>
                  <p:cNvSpPr txBox="1"/>
                  <p:nvPr/>
                </p:nvSpPr>
                <p:spPr>
                  <a:xfrm>
                    <a:off x="5476476" y="2834433"/>
                    <a:ext cx="800219" cy="584775"/>
                  </a:xfrm>
                  <a:prstGeom prst="rect">
                    <a:avLst/>
                  </a:prstGeom>
                  <a:noFill/>
                </p:spPr>
                <p:txBody>
                  <a:bodyPr wrap="none" rtlCol="0">
                    <a:spAutoFit/>
                  </a:bodyPr>
                  <a:lstStyle/>
                  <a:p>
                    <a:r>
                      <a:rPr lang="ja-JP" altLang="en-US" sz="1600" b="1" dirty="0" smtClean="0"/>
                      <a:t>管理的</a:t>
                    </a:r>
                    <a:endParaRPr lang="en-US" altLang="ja-JP" sz="1600" b="1" dirty="0" smtClean="0"/>
                  </a:p>
                  <a:p>
                    <a:r>
                      <a:rPr lang="ja-JP" altLang="en-US" sz="1600" b="1" dirty="0" smtClean="0"/>
                      <a:t>  経費</a:t>
                    </a:r>
                    <a:endParaRPr kumimoji="1" lang="ja-JP" altLang="en-US" sz="1600" b="1" dirty="0"/>
                  </a:p>
                </p:txBody>
              </p:sp>
              <p:sp>
                <p:nvSpPr>
                  <p:cNvPr id="12" name="テキスト ボックス 11"/>
                  <p:cNvSpPr txBox="1"/>
                  <p:nvPr/>
                </p:nvSpPr>
                <p:spPr>
                  <a:xfrm>
                    <a:off x="5363239" y="3679701"/>
                    <a:ext cx="1034257" cy="338554"/>
                  </a:xfrm>
                  <a:prstGeom prst="rect">
                    <a:avLst/>
                  </a:prstGeom>
                  <a:noFill/>
                </p:spPr>
                <p:txBody>
                  <a:bodyPr wrap="none" rtlCol="0">
                    <a:spAutoFit/>
                  </a:bodyPr>
                  <a:lstStyle/>
                  <a:p>
                    <a:r>
                      <a:rPr lang="en-US" altLang="ja-JP" sz="1600" b="1" dirty="0" smtClean="0"/>
                      <a:t>15</a:t>
                    </a:r>
                    <a:r>
                      <a:rPr lang="ja-JP" altLang="en-US" sz="1600" b="1" dirty="0" smtClean="0"/>
                      <a:t>％</a:t>
                    </a:r>
                    <a:r>
                      <a:rPr lang="ja-JP" altLang="en-US" sz="1600" b="1" dirty="0"/>
                      <a:t>以下</a:t>
                    </a:r>
                    <a:endParaRPr kumimoji="1" lang="ja-JP" altLang="en-US" sz="1600" b="1" dirty="0"/>
                  </a:p>
                </p:txBody>
              </p:sp>
              <p:sp>
                <p:nvSpPr>
                  <p:cNvPr id="13" name="テキスト ボックス 12"/>
                  <p:cNvSpPr txBox="1"/>
                  <p:nvPr/>
                </p:nvSpPr>
                <p:spPr>
                  <a:xfrm>
                    <a:off x="2929595" y="4813462"/>
                    <a:ext cx="2464136" cy="338554"/>
                  </a:xfrm>
                  <a:prstGeom prst="rect">
                    <a:avLst/>
                  </a:prstGeom>
                  <a:noFill/>
                </p:spPr>
                <p:txBody>
                  <a:bodyPr wrap="none" rtlCol="0">
                    <a:spAutoFit/>
                  </a:bodyPr>
                  <a:lstStyle/>
                  <a:p>
                    <a:r>
                      <a:rPr lang="ja-JP" altLang="en-US" sz="1600" b="1" dirty="0" smtClean="0"/>
                      <a:t>自己資金・民間資金（</a:t>
                    </a:r>
                    <a:r>
                      <a:rPr lang="en-US" altLang="ja-JP" sz="1600" b="1" dirty="0" smtClean="0"/>
                      <a:t>B)</a:t>
                    </a:r>
                    <a:endParaRPr kumimoji="1" lang="ja-JP" altLang="en-US" sz="1600" b="1" dirty="0"/>
                  </a:p>
                </p:txBody>
              </p:sp>
            </p:grpSp>
            <p:sp>
              <p:nvSpPr>
                <p:cNvPr id="15" name="右中かっこ 14"/>
                <p:cNvSpPr/>
                <p:nvPr/>
              </p:nvSpPr>
              <p:spPr>
                <a:xfrm>
                  <a:off x="7118724" y="2379057"/>
                  <a:ext cx="401597" cy="2420393"/>
                </a:xfrm>
                <a:prstGeom prst="rightBrace">
                  <a:avLst>
                    <a:gd name="adj1" fmla="val 37712"/>
                    <a:gd name="adj2" fmla="val 51049"/>
                  </a:avLst>
                </a:prstGeom>
                <a:ln w="190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sz="1600"/>
                </a:p>
              </p:txBody>
            </p:sp>
            <p:sp>
              <p:nvSpPr>
                <p:cNvPr id="16" name="右中かっこ 15"/>
                <p:cNvSpPr/>
                <p:nvPr/>
              </p:nvSpPr>
              <p:spPr>
                <a:xfrm>
                  <a:off x="7113640" y="4959924"/>
                  <a:ext cx="363791" cy="818845"/>
                </a:xfrm>
                <a:prstGeom prst="rightBrace">
                  <a:avLst>
                    <a:gd name="adj1" fmla="val 37712"/>
                    <a:gd name="adj2" fmla="val 51049"/>
                  </a:avLst>
                </a:prstGeom>
                <a:ln w="190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sz="1600"/>
                </a:p>
              </p:txBody>
            </p:sp>
          </p:grpSp>
          <p:sp>
            <p:nvSpPr>
              <p:cNvPr id="18" name="テキスト ボックス 17"/>
              <p:cNvSpPr txBox="1"/>
              <p:nvPr/>
            </p:nvSpPr>
            <p:spPr>
              <a:xfrm>
                <a:off x="7593088" y="3197928"/>
                <a:ext cx="1034257" cy="338554"/>
              </a:xfrm>
              <a:prstGeom prst="rect">
                <a:avLst/>
              </a:prstGeom>
              <a:noFill/>
            </p:spPr>
            <p:txBody>
              <a:bodyPr wrap="none" rtlCol="0">
                <a:spAutoFit/>
              </a:bodyPr>
              <a:lstStyle/>
              <a:p>
                <a:r>
                  <a:rPr lang="en-US" altLang="ja-JP" sz="1600" b="1" dirty="0" smtClean="0"/>
                  <a:t>80</a:t>
                </a:r>
                <a:r>
                  <a:rPr lang="ja-JP" altLang="en-US" sz="1600" b="1" dirty="0" smtClean="0"/>
                  <a:t>％</a:t>
                </a:r>
                <a:r>
                  <a:rPr lang="ja-JP" altLang="en-US" sz="1600" b="1" dirty="0"/>
                  <a:t>以下</a:t>
                </a:r>
                <a:endParaRPr kumimoji="1" lang="en-US" altLang="ja-JP" sz="1600" b="1" dirty="0" smtClean="0"/>
              </a:p>
            </p:txBody>
          </p:sp>
          <p:sp>
            <p:nvSpPr>
              <p:cNvPr id="19" name="テキスト ボックス 18"/>
              <p:cNvSpPr txBox="1"/>
              <p:nvPr/>
            </p:nvSpPr>
            <p:spPr>
              <a:xfrm>
                <a:off x="7593088" y="5039854"/>
                <a:ext cx="1034257" cy="338554"/>
              </a:xfrm>
              <a:prstGeom prst="rect">
                <a:avLst/>
              </a:prstGeom>
              <a:noFill/>
            </p:spPr>
            <p:txBody>
              <a:bodyPr wrap="none" rtlCol="0">
                <a:spAutoFit/>
              </a:bodyPr>
              <a:lstStyle/>
              <a:p>
                <a:r>
                  <a:rPr lang="en-US" altLang="ja-JP" sz="1600" b="1" dirty="0" smtClean="0"/>
                  <a:t>20</a:t>
                </a:r>
                <a:r>
                  <a:rPr lang="ja-JP" altLang="en-US" sz="1600" b="1" dirty="0" smtClean="0"/>
                  <a:t>％以上</a:t>
                </a:r>
                <a:endParaRPr kumimoji="1" lang="en-US" altLang="ja-JP" sz="1600" b="1" dirty="0" smtClean="0"/>
              </a:p>
            </p:txBody>
          </p:sp>
          <p:sp>
            <p:nvSpPr>
              <p:cNvPr id="20" name="右中かっこ 19"/>
              <p:cNvSpPr/>
              <p:nvPr/>
            </p:nvSpPr>
            <p:spPr>
              <a:xfrm>
                <a:off x="9624177" y="2231573"/>
                <a:ext cx="401597" cy="5124030"/>
              </a:xfrm>
              <a:prstGeom prst="rightBrace">
                <a:avLst>
                  <a:gd name="adj1" fmla="val 37712"/>
                  <a:gd name="adj2" fmla="val 51049"/>
                </a:avLst>
              </a:prstGeom>
              <a:ln w="190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sz="1600"/>
              </a:p>
            </p:txBody>
          </p:sp>
          <p:sp>
            <p:nvSpPr>
              <p:cNvPr id="21" name="テキスト ボックス 20"/>
              <p:cNvSpPr txBox="1"/>
              <p:nvPr/>
            </p:nvSpPr>
            <p:spPr>
              <a:xfrm>
                <a:off x="10245623" y="4483671"/>
                <a:ext cx="1005403" cy="338554"/>
              </a:xfrm>
              <a:prstGeom prst="rect">
                <a:avLst/>
              </a:prstGeom>
              <a:noFill/>
            </p:spPr>
            <p:txBody>
              <a:bodyPr wrap="none" rtlCol="0">
                <a:spAutoFit/>
              </a:bodyPr>
              <a:lstStyle/>
              <a:p>
                <a:r>
                  <a:rPr lang="ja-JP" altLang="en-US" sz="1600" b="1" dirty="0" smtClean="0"/>
                  <a:t>総事業費</a:t>
                </a:r>
                <a:endParaRPr kumimoji="1" lang="en-US" altLang="ja-JP" sz="1600" b="1" dirty="0" smtClean="0"/>
              </a:p>
            </p:txBody>
          </p:sp>
        </p:grpSp>
        <p:sp>
          <p:nvSpPr>
            <p:cNvPr id="29" name="テキスト ボックス 28"/>
            <p:cNvSpPr txBox="1"/>
            <p:nvPr/>
          </p:nvSpPr>
          <p:spPr>
            <a:xfrm>
              <a:off x="9508608" y="4083199"/>
              <a:ext cx="1263487" cy="338554"/>
            </a:xfrm>
            <a:prstGeom prst="rect">
              <a:avLst/>
            </a:prstGeom>
            <a:noFill/>
          </p:spPr>
          <p:txBody>
            <a:bodyPr wrap="none" rtlCol="0">
              <a:spAutoFit/>
            </a:bodyPr>
            <a:lstStyle/>
            <a:p>
              <a:r>
                <a:rPr lang="ja-JP" altLang="en-US" sz="1600" b="1" dirty="0" smtClean="0"/>
                <a:t>（</a:t>
              </a:r>
              <a:r>
                <a:rPr lang="en-US" altLang="ja-JP" sz="1600" b="1" dirty="0" smtClean="0"/>
                <a:t>A+B</a:t>
              </a:r>
              <a:r>
                <a:rPr lang="ja-JP" altLang="en-US" sz="1600" b="1" dirty="0" smtClean="0"/>
                <a:t>＋</a:t>
              </a:r>
              <a:r>
                <a:rPr lang="en-US" altLang="ja-JP" sz="1600" b="1" dirty="0" smtClean="0"/>
                <a:t>C)</a:t>
              </a:r>
              <a:endParaRPr kumimoji="1" lang="en-US" altLang="ja-JP" sz="1600" b="1" dirty="0" smtClean="0"/>
            </a:p>
          </p:txBody>
        </p:sp>
        <p:sp>
          <p:nvSpPr>
            <p:cNvPr id="31" name="テキスト ボックス 30"/>
            <p:cNvSpPr txBox="1"/>
            <p:nvPr/>
          </p:nvSpPr>
          <p:spPr>
            <a:xfrm>
              <a:off x="6838031" y="2856174"/>
              <a:ext cx="1851789" cy="338554"/>
            </a:xfrm>
            <a:prstGeom prst="rect">
              <a:avLst/>
            </a:prstGeom>
            <a:noFill/>
          </p:spPr>
          <p:txBody>
            <a:bodyPr wrap="none" rtlCol="0">
              <a:spAutoFit/>
            </a:bodyPr>
            <a:lstStyle/>
            <a:p>
              <a:r>
                <a:rPr lang="ja-JP" altLang="en-US" sz="1600" b="1" dirty="0" smtClean="0"/>
                <a:t>（</a:t>
              </a:r>
              <a:r>
                <a:rPr lang="en-US" altLang="ja-JP" sz="1600" b="1" dirty="0" smtClean="0"/>
                <a:t>A/A</a:t>
              </a:r>
              <a:r>
                <a:rPr lang="ja-JP" altLang="en-US" sz="1600" b="1" dirty="0" smtClean="0"/>
                <a:t>＋</a:t>
              </a:r>
              <a:r>
                <a:rPr lang="en-US" altLang="ja-JP" sz="1600" b="1" dirty="0" smtClean="0"/>
                <a:t>B</a:t>
              </a:r>
              <a:r>
                <a:rPr lang="ja-JP" altLang="en-US" sz="1600" b="1" dirty="0" smtClean="0"/>
                <a:t>≦</a:t>
              </a:r>
              <a:r>
                <a:rPr lang="en-US" altLang="ja-JP" sz="1600" b="1" dirty="0"/>
                <a:t>80</a:t>
              </a:r>
              <a:r>
                <a:rPr lang="ja-JP" altLang="en-US" sz="1600" b="1" dirty="0" smtClean="0"/>
                <a:t>％</a:t>
              </a:r>
              <a:r>
                <a:rPr lang="en-US" altLang="ja-JP" sz="1600" b="1" dirty="0" smtClean="0"/>
                <a:t>)</a:t>
              </a:r>
              <a:endParaRPr kumimoji="1" lang="en-US" altLang="ja-JP" sz="1600" b="1" dirty="0" smtClean="0"/>
            </a:p>
          </p:txBody>
        </p:sp>
        <p:sp>
          <p:nvSpPr>
            <p:cNvPr id="32" name="テキスト ボックス 31"/>
            <p:cNvSpPr txBox="1"/>
            <p:nvPr/>
          </p:nvSpPr>
          <p:spPr>
            <a:xfrm>
              <a:off x="6838031" y="4647177"/>
              <a:ext cx="1856598" cy="338554"/>
            </a:xfrm>
            <a:prstGeom prst="rect">
              <a:avLst/>
            </a:prstGeom>
            <a:noFill/>
          </p:spPr>
          <p:txBody>
            <a:bodyPr wrap="none" rtlCol="0">
              <a:spAutoFit/>
            </a:bodyPr>
            <a:lstStyle/>
            <a:p>
              <a:r>
                <a:rPr lang="ja-JP" altLang="en-US" sz="1600" b="1" dirty="0" smtClean="0"/>
                <a:t>（</a:t>
              </a:r>
              <a:r>
                <a:rPr lang="en-US" altLang="ja-JP" sz="1600" b="1" dirty="0"/>
                <a:t>B</a:t>
              </a:r>
              <a:r>
                <a:rPr lang="en-US" altLang="ja-JP" sz="1600" b="1" dirty="0" smtClean="0"/>
                <a:t>/A</a:t>
              </a:r>
              <a:r>
                <a:rPr lang="ja-JP" altLang="en-US" sz="1600" b="1" dirty="0" smtClean="0"/>
                <a:t>＋</a:t>
              </a:r>
              <a:r>
                <a:rPr lang="en-US" altLang="ja-JP" sz="1600" b="1" dirty="0" smtClean="0"/>
                <a:t>B</a:t>
              </a:r>
              <a:r>
                <a:rPr lang="ja-JP" altLang="en-US" sz="1600" b="1" dirty="0" smtClean="0"/>
                <a:t>≧</a:t>
              </a:r>
              <a:r>
                <a:rPr lang="en-US" altLang="ja-JP" sz="1600" b="1" dirty="0"/>
                <a:t>2</a:t>
              </a:r>
              <a:r>
                <a:rPr lang="en-US" altLang="ja-JP" sz="1600" b="1" dirty="0" smtClean="0"/>
                <a:t>0</a:t>
              </a:r>
              <a:r>
                <a:rPr lang="ja-JP" altLang="en-US" sz="1600" b="1" dirty="0" smtClean="0"/>
                <a:t>％</a:t>
              </a:r>
              <a:r>
                <a:rPr lang="en-US" altLang="ja-JP" sz="1600" b="1" dirty="0" smtClean="0"/>
                <a:t>)</a:t>
              </a:r>
              <a:endParaRPr kumimoji="1" lang="en-US" altLang="ja-JP" sz="1600" b="1" dirty="0" smtClean="0"/>
            </a:p>
          </p:txBody>
        </p:sp>
      </p:grpSp>
      <p:sp>
        <p:nvSpPr>
          <p:cNvPr id="36" name="タイトル 1">
            <a:extLst>
              <a:ext uri="{FF2B5EF4-FFF2-40B4-BE49-F238E27FC236}">
                <a16:creationId xmlns:a16="http://schemas.microsoft.com/office/drawing/2014/main" id="{2F707069-F12A-47DF-A1C1-53FF723714B2}"/>
              </a:ext>
            </a:extLst>
          </p:cNvPr>
          <p:cNvSpPr txBox="1">
            <a:spLocks/>
          </p:cNvSpPr>
          <p:nvPr/>
        </p:nvSpPr>
        <p:spPr>
          <a:xfrm>
            <a:off x="4515061" y="445184"/>
            <a:ext cx="3132381" cy="713754"/>
          </a:xfrm>
          <a:prstGeom prst="rect">
            <a:avLst/>
          </a:prstGeom>
        </p:spPr>
        <p:txBody>
          <a:bodyP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3200" u="sng" dirty="0" smtClean="0"/>
              <a:t>経費の考え方</a:t>
            </a:r>
            <a:endParaRPr lang="ja-JP" altLang="en-US" sz="3200" u="sng" dirty="0"/>
          </a:p>
        </p:txBody>
      </p:sp>
    </p:spTree>
    <p:extLst>
      <p:ext uri="{BB962C8B-B14F-4D97-AF65-F5344CB8AC3E}">
        <p14:creationId xmlns:p14="http://schemas.microsoft.com/office/powerpoint/2010/main" val="37684985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F707069-F12A-47DF-A1C1-53FF723714B2}"/>
              </a:ext>
            </a:extLst>
          </p:cNvPr>
          <p:cNvSpPr>
            <a:spLocks noGrp="1"/>
          </p:cNvSpPr>
          <p:nvPr>
            <p:ph type="ctrTitle"/>
          </p:nvPr>
        </p:nvSpPr>
        <p:spPr>
          <a:xfrm>
            <a:off x="1571665" y="715410"/>
            <a:ext cx="9451196" cy="1002362"/>
          </a:xfrm>
        </p:spPr>
        <p:txBody>
          <a:bodyPr>
            <a:noAutofit/>
          </a:bodyPr>
          <a:lstStyle/>
          <a:p>
            <a:pPr algn="l"/>
            <a:r>
              <a:rPr kumimoji="1" lang="ja-JP" altLang="en-US" sz="1400" b="1" dirty="0"/>
              <a:t>別紙「事業計画書作成の手引き」を参考に以下の項目に沿って事業計画書を作成してください。</a:t>
            </a:r>
            <a:r>
              <a:rPr kumimoji="1" lang="en-US" altLang="ja-JP" sz="1400" b="1" dirty="0"/>
              <a:t/>
            </a:r>
            <a:br>
              <a:rPr kumimoji="1" lang="en-US" altLang="ja-JP" sz="1400" b="1" dirty="0"/>
            </a:br>
            <a:r>
              <a:rPr kumimoji="1" lang="ja-JP" altLang="en-US" sz="1400" b="1" dirty="0"/>
              <a:t>次ページ以降の</a:t>
            </a:r>
            <a:r>
              <a:rPr kumimoji="1" lang="ja-JP" altLang="en-US" sz="1400" b="1" u="sng" dirty="0"/>
              <a:t>記入スペースは適宜増減</a:t>
            </a:r>
            <a:r>
              <a:rPr kumimoji="1" lang="ja-JP" altLang="en-US" sz="1400" b="1" dirty="0"/>
              <a:t>してください。ただし、全体の分量は</a:t>
            </a:r>
            <a:r>
              <a:rPr kumimoji="1" lang="en-US" altLang="ja-JP" sz="1400" b="1" dirty="0"/>
              <a:t>40</a:t>
            </a:r>
            <a:r>
              <a:rPr kumimoji="1" lang="ja-JP" altLang="en-US" sz="1400" b="1" dirty="0"/>
              <a:t>ページ（表紙と本スライドを含める）以内</a:t>
            </a:r>
            <a:r>
              <a:rPr lang="ja-JP" altLang="en-US" sz="1400" b="1" dirty="0"/>
              <a:t>とします</a:t>
            </a:r>
            <a:r>
              <a:rPr kumimoji="1" lang="ja-JP" altLang="en-US" sz="1400" b="1" dirty="0"/>
              <a:t>。</a:t>
            </a:r>
            <a:r>
              <a:rPr kumimoji="1" lang="en-US" altLang="ja-JP" sz="1100" b="1" dirty="0"/>
              <a:t>※</a:t>
            </a:r>
            <a:r>
              <a:rPr kumimoji="1" lang="ja-JP" altLang="en-US" sz="1100" b="1" dirty="0"/>
              <a:t>原則、パワーポイント</a:t>
            </a:r>
            <a:r>
              <a:rPr lang="ja-JP" altLang="en-US" sz="1100" b="1" dirty="0"/>
              <a:t>をご利用ください。</a:t>
            </a:r>
            <a:r>
              <a:rPr lang="en-US" altLang="ja-JP" sz="1400" b="1" dirty="0">
                <a:solidFill>
                  <a:srgbClr val="FF0000"/>
                </a:solidFill>
              </a:rPr>
              <a:t/>
            </a:r>
            <a:br>
              <a:rPr lang="en-US" altLang="ja-JP" sz="1400" b="1" dirty="0">
                <a:solidFill>
                  <a:srgbClr val="FF0000"/>
                </a:solidFill>
              </a:rPr>
            </a:br>
            <a:endParaRPr kumimoji="1" lang="ja-JP" altLang="en-US" sz="1400" b="1" dirty="0"/>
          </a:p>
        </p:txBody>
      </p:sp>
      <p:sp>
        <p:nvSpPr>
          <p:cNvPr id="5" name="タイトル 1">
            <a:extLst>
              <a:ext uri="{FF2B5EF4-FFF2-40B4-BE49-F238E27FC236}">
                <a16:creationId xmlns:a16="http://schemas.microsoft.com/office/drawing/2014/main" id="{574DDA00-5CA5-4899-BCF8-C23A9658039B}"/>
              </a:ext>
            </a:extLst>
          </p:cNvPr>
          <p:cNvSpPr txBox="1">
            <a:spLocks/>
          </p:cNvSpPr>
          <p:nvPr/>
        </p:nvSpPr>
        <p:spPr>
          <a:xfrm>
            <a:off x="1571664" y="384466"/>
            <a:ext cx="9048670" cy="396996"/>
          </a:xfrm>
          <a:prstGeom prst="rect">
            <a:avLst/>
          </a:prstGeom>
          <a:solidFill>
            <a:schemeClr val="accent5">
              <a:lumMod val="20000"/>
              <a:lumOff val="80000"/>
            </a:schemeClr>
          </a:solidFill>
          <a:ln>
            <a:solidFill>
              <a:schemeClr val="tx1">
                <a:lumMod val="50000"/>
                <a:lumOff val="50000"/>
              </a:schemeClr>
            </a:solidFill>
          </a:ln>
        </p:spPr>
        <p:txBody>
          <a:bodyPr vert="horz" lIns="91440" tIns="45720" rIns="91440" bIns="45720" rtlCol="0" anchor="b">
            <a:norm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r>
              <a:rPr lang="en-US" altLang="ja-JP" sz="2000" b="1" dirty="0"/>
              <a:t> </a:t>
            </a:r>
            <a:r>
              <a:rPr lang="ja-JP" altLang="en-US" sz="2000" b="1" dirty="0"/>
              <a:t>事業計画書の記述項目　</a:t>
            </a:r>
            <a:endParaRPr lang="ja-JP" altLang="en-US" sz="1800" dirty="0"/>
          </a:p>
        </p:txBody>
      </p:sp>
      <p:graphicFrame>
        <p:nvGraphicFramePr>
          <p:cNvPr id="7" name="表 6">
            <a:extLst>
              <a:ext uri="{FF2B5EF4-FFF2-40B4-BE49-F238E27FC236}">
                <a16:creationId xmlns:a16="http://schemas.microsoft.com/office/drawing/2014/main" id="{6AA9A792-0A82-48E3-9E95-B9DA12B461AB}"/>
              </a:ext>
            </a:extLst>
          </p:cNvPr>
          <p:cNvGraphicFramePr>
            <a:graphicFrameLocks noGrp="1"/>
          </p:cNvGraphicFramePr>
          <p:nvPr>
            <p:extLst>
              <p:ext uri="{D42A27DB-BD31-4B8C-83A1-F6EECF244321}">
                <p14:modId xmlns:p14="http://schemas.microsoft.com/office/powerpoint/2010/main" val="3887943031"/>
              </p:ext>
            </p:extLst>
          </p:nvPr>
        </p:nvGraphicFramePr>
        <p:xfrm>
          <a:off x="1571666" y="1544114"/>
          <a:ext cx="9048669" cy="5087560"/>
        </p:xfrm>
        <a:graphic>
          <a:graphicData uri="http://schemas.openxmlformats.org/drawingml/2006/table">
            <a:tbl>
              <a:tblPr bandRow="1">
                <a:tableStyleId>{5202B0CA-FC54-4496-8BCA-5EF66A818D29}</a:tableStyleId>
              </a:tblPr>
              <a:tblGrid>
                <a:gridCol w="9048669">
                  <a:extLst>
                    <a:ext uri="{9D8B030D-6E8A-4147-A177-3AD203B41FA5}">
                      <a16:colId xmlns:a16="http://schemas.microsoft.com/office/drawing/2014/main" val="3667554218"/>
                    </a:ext>
                  </a:extLst>
                </a:gridCol>
              </a:tblGrid>
              <a:tr h="1629380">
                <a:tc>
                  <a:txBody>
                    <a:bodyPr/>
                    <a:lstStyle/>
                    <a:p>
                      <a:pPr marL="0" indent="0">
                        <a:lnSpc>
                          <a:spcPct val="150000"/>
                        </a:lnSpc>
                        <a:buFontTx/>
                        <a:buNone/>
                      </a:pPr>
                      <a:r>
                        <a:rPr kumimoji="1" lang="en-US" altLang="ja-JP" sz="1600" b="1" dirty="0"/>
                        <a:t>1. </a:t>
                      </a:r>
                      <a:r>
                        <a:rPr kumimoji="1" lang="ja-JP" altLang="en-US" sz="1600" b="1" dirty="0"/>
                        <a:t>申請事業により解決したい課題、事業の目標および内容</a:t>
                      </a:r>
                      <a:r>
                        <a:rPr kumimoji="1" lang="ja-JP" altLang="en-US" sz="1600" dirty="0"/>
                        <a:t>　</a:t>
                      </a:r>
                      <a:endParaRPr kumimoji="1" lang="en-US" altLang="ja-JP" sz="1600" dirty="0"/>
                    </a:p>
                    <a:p>
                      <a:pPr marL="0" indent="0">
                        <a:lnSpc>
                          <a:spcPct val="150000"/>
                        </a:lnSpc>
                        <a:buFontTx/>
                        <a:buNone/>
                      </a:pPr>
                      <a:r>
                        <a:rPr kumimoji="1" lang="en-US" altLang="ja-JP" sz="1600" dirty="0"/>
                        <a:t>1.1. </a:t>
                      </a:r>
                      <a:r>
                        <a:rPr kumimoji="1" lang="ja-JP" altLang="en-US" sz="1600" dirty="0"/>
                        <a:t>解決したい課題（社会的ニーズ）と中長期的な事業目標</a:t>
                      </a:r>
                    </a:p>
                    <a:p>
                      <a:pPr marL="0" indent="0">
                        <a:lnSpc>
                          <a:spcPct val="150000"/>
                        </a:lnSpc>
                        <a:buFontTx/>
                        <a:buNone/>
                      </a:pPr>
                      <a:r>
                        <a:rPr kumimoji="1" lang="en-US" altLang="ja-JP" sz="1600" dirty="0"/>
                        <a:t>1.2.</a:t>
                      </a:r>
                      <a:r>
                        <a:rPr kumimoji="1" lang="ja-JP" altLang="en-US" sz="1600" dirty="0"/>
                        <a:t> 原因分析と解決策</a:t>
                      </a:r>
                      <a:endParaRPr kumimoji="1" lang="en-US" altLang="ja-JP" sz="1600" dirty="0"/>
                    </a:p>
                    <a:p>
                      <a:pPr marL="0" indent="0">
                        <a:lnSpc>
                          <a:spcPct val="150000"/>
                        </a:lnSpc>
                        <a:buFontTx/>
                        <a:buNone/>
                      </a:pPr>
                      <a:r>
                        <a:rPr kumimoji="1" lang="en-US" altLang="ja-JP" sz="1600" dirty="0"/>
                        <a:t>1.3. </a:t>
                      </a:r>
                      <a:r>
                        <a:rPr kumimoji="1" lang="ja-JP" altLang="en-US" sz="1600" dirty="0"/>
                        <a:t>事業の成果目標と内容</a:t>
                      </a:r>
                    </a:p>
                  </a:txBody>
                  <a:tcPr anchor="ctr"/>
                </a:tc>
                <a:extLst>
                  <a:ext uri="{0D108BD9-81ED-4DB2-BD59-A6C34878D82A}">
                    <a16:rowId xmlns:a16="http://schemas.microsoft.com/office/drawing/2014/main" val="374042753"/>
                  </a:ext>
                </a:extLst>
              </a:tr>
              <a:tr h="452636">
                <a:tc>
                  <a:txBody>
                    <a:bodyPr/>
                    <a:lstStyle/>
                    <a:p>
                      <a:pPr marL="0" indent="0">
                        <a:lnSpc>
                          <a:spcPct val="150000"/>
                        </a:lnSpc>
                        <a:buFontTx/>
                        <a:buNone/>
                      </a:pPr>
                      <a:r>
                        <a:rPr kumimoji="1" lang="en-US" altLang="ja-JP" sz="1600" b="1" dirty="0"/>
                        <a:t>2</a:t>
                      </a:r>
                      <a:r>
                        <a:rPr kumimoji="1" lang="en-US" altLang="ja-JP" sz="1600" b="1" dirty="0" smtClean="0"/>
                        <a:t>.</a:t>
                      </a:r>
                      <a:r>
                        <a:rPr kumimoji="1" lang="ja-JP" altLang="en-US" sz="1600" b="1" dirty="0"/>
                        <a:t>社会的インパクト評価の実施内容と方法について</a:t>
                      </a:r>
                      <a:endParaRPr kumimoji="1" lang="en-US" altLang="ja-JP" sz="1600" b="1" dirty="0"/>
                    </a:p>
                  </a:txBody>
                  <a:tcPr anchor="ctr"/>
                </a:tc>
                <a:extLst>
                  <a:ext uri="{0D108BD9-81ED-4DB2-BD59-A6C34878D82A}">
                    <a16:rowId xmlns:a16="http://schemas.microsoft.com/office/drawing/2014/main" val="418168411"/>
                  </a:ext>
                </a:extLst>
              </a:tr>
              <a:tr h="1629380">
                <a:tc>
                  <a:txBody>
                    <a:bodyPr/>
                    <a:lstStyle/>
                    <a:p>
                      <a:pPr marL="0" indent="0">
                        <a:lnSpc>
                          <a:spcPct val="150000"/>
                        </a:lnSpc>
                        <a:buFontTx/>
                        <a:buNone/>
                      </a:pPr>
                      <a:r>
                        <a:rPr kumimoji="1" lang="en-US" altLang="ja-JP" sz="1600" b="1" dirty="0"/>
                        <a:t>3</a:t>
                      </a:r>
                      <a:r>
                        <a:rPr kumimoji="1" lang="en-US" altLang="ja-JP" sz="1600" b="1" dirty="0" smtClean="0"/>
                        <a:t>. </a:t>
                      </a:r>
                      <a:r>
                        <a:rPr kumimoji="1" lang="ja-JP" altLang="en-US" sz="1600" b="1" dirty="0"/>
                        <a:t>進捗管理、リスク管理と持続可能性</a:t>
                      </a:r>
                      <a:endParaRPr kumimoji="1" lang="en-US" altLang="ja-JP" sz="1600" b="1" dirty="0"/>
                    </a:p>
                    <a:p>
                      <a:pPr marL="0" indent="0">
                        <a:lnSpc>
                          <a:spcPct val="150000"/>
                        </a:lnSpc>
                        <a:buFontTx/>
                        <a:buNone/>
                      </a:pPr>
                      <a:r>
                        <a:rPr kumimoji="1" lang="en-US" altLang="ja-JP" sz="1600" b="0" dirty="0"/>
                        <a:t>3</a:t>
                      </a:r>
                      <a:r>
                        <a:rPr kumimoji="1" lang="en-US" altLang="ja-JP" sz="1600" b="0" dirty="0" smtClean="0"/>
                        <a:t>.1</a:t>
                      </a:r>
                      <a:r>
                        <a:rPr kumimoji="1" lang="en-US" altLang="ja-JP" sz="1600" b="0" dirty="0"/>
                        <a:t>. </a:t>
                      </a:r>
                      <a:r>
                        <a:rPr kumimoji="1" lang="ja-JP" altLang="en-US" sz="1600" b="0" dirty="0"/>
                        <a:t>進捗管理</a:t>
                      </a:r>
                      <a:endParaRPr kumimoji="1" lang="en-US" altLang="ja-JP" sz="1600" b="0" dirty="0"/>
                    </a:p>
                    <a:p>
                      <a:pPr marL="0" indent="0">
                        <a:lnSpc>
                          <a:spcPct val="150000"/>
                        </a:lnSpc>
                        <a:buFontTx/>
                        <a:buNone/>
                      </a:pPr>
                      <a:r>
                        <a:rPr kumimoji="1" lang="en-US" altLang="ja-JP" sz="1600" b="0" dirty="0" smtClean="0"/>
                        <a:t>3.2</a:t>
                      </a:r>
                      <a:r>
                        <a:rPr kumimoji="1" lang="en-US" altLang="ja-JP" sz="1600" b="0" dirty="0"/>
                        <a:t>. </a:t>
                      </a:r>
                      <a:r>
                        <a:rPr kumimoji="1" lang="ja-JP" altLang="en-US" sz="1600" b="0" dirty="0"/>
                        <a:t>リスク管理</a:t>
                      </a:r>
                      <a:endParaRPr kumimoji="1" lang="en-US" altLang="ja-JP" sz="1600" b="0" dirty="0"/>
                    </a:p>
                    <a:p>
                      <a:pPr marL="0" indent="0">
                        <a:lnSpc>
                          <a:spcPct val="150000"/>
                        </a:lnSpc>
                        <a:buFontTx/>
                        <a:buNone/>
                      </a:pPr>
                      <a:r>
                        <a:rPr kumimoji="1" lang="en-US" altLang="ja-JP" sz="1600" b="0" dirty="0"/>
                        <a:t>3</a:t>
                      </a:r>
                      <a:r>
                        <a:rPr kumimoji="1" lang="en-US" altLang="ja-JP" sz="1600" b="0" dirty="0" smtClean="0"/>
                        <a:t>.3</a:t>
                      </a:r>
                      <a:r>
                        <a:rPr kumimoji="1" lang="en-US" altLang="ja-JP" sz="1600" b="0" dirty="0"/>
                        <a:t>. </a:t>
                      </a:r>
                      <a:r>
                        <a:rPr kumimoji="1" lang="ja-JP" altLang="en-US" sz="1600" b="0" dirty="0"/>
                        <a:t>持続可能性</a:t>
                      </a:r>
                    </a:p>
                  </a:txBody>
                  <a:tcPr anchor="ctr"/>
                </a:tc>
                <a:extLst>
                  <a:ext uri="{0D108BD9-81ED-4DB2-BD59-A6C34878D82A}">
                    <a16:rowId xmlns:a16="http://schemas.microsoft.com/office/drawing/2014/main" val="198759787"/>
                  </a:ext>
                </a:extLst>
              </a:tr>
              <a:tr h="452636">
                <a:tc>
                  <a:txBody>
                    <a:bodyPr/>
                    <a:lstStyle/>
                    <a:p>
                      <a:pPr marL="0" indent="0">
                        <a:lnSpc>
                          <a:spcPct val="150000"/>
                        </a:lnSpc>
                        <a:buFontTx/>
                        <a:buNone/>
                      </a:pPr>
                      <a:r>
                        <a:rPr kumimoji="1" lang="en-US" altLang="ja-JP" sz="1600" b="1" dirty="0"/>
                        <a:t>4</a:t>
                      </a:r>
                      <a:r>
                        <a:rPr kumimoji="1" lang="en-US" altLang="ja-JP" sz="1600" b="1" dirty="0" smtClean="0"/>
                        <a:t>. </a:t>
                      </a:r>
                      <a:r>
                        <a:rPr kumimoji="1" lang="ja-JP" altLang="en-US" sz="1600" b="1" dirty="0"/>
                        <a:t>実施体制と従事者の役割</a:t>
                      </a:r>
                    </a:p>
                  </a:txBody>
                  <a:tcPr anchor="ctr"/>
                </a:tc>
                <a:extLst>
                  <a:ext uri="{0D108BD9-81ED-4DB2-BD59-A6C34878D82A}">
                    <a16:rowId xmlns:a16="http://schemas.microsoft.com/office/drawing/2014/main" val="2204645334"/>
                  </a:ext>
                </a:extLst>
              </a:tr>
              <a:tr h="452636">
                <a:tc>
                  <a:txBody>
                    <a:bodyPr/>
                    <a:lstStyle/>
                    <a:p>
                      <a:pPr marL="0" indent="0">
                        <a:lnSpc>
                          <a:spcPct val="150000"/>
                        </a:lnSpc>
                        <a:buFontTx/>
                        <a:buNone/>
                      </a:pPr>
                      <a:r>
                        <a:rPr kumimoji="1" lang="en-US" altLang="ja-JP" sz="1600" b="1" dirty="0"/>
                        <a:t>5</a:t>
                      </a:r>
                      <a:r>
                        <a:rPr kumimoji="1" lang="en-US" altLang="ja-JP" sz="1600" b="1" dirty="0" smtClean="0"/>
                        <a:t>.</a:t>
                      </a:r>
                      <a:r>
                        <a:rPr kumimoji="1" lang="ja-JP" altLang="en-US" sz="1600" b="1" dirty="0" smtClean="0"/>
                        <a:t> </a:t>
                      </a:r>
                      <a:r>
                        <a:rPr lang="ja-JP" altLang="en-US" sz="1600" b="1" dirty="0"/>
                        <a:t>広報戦略および連携・対話戦略</a:t>
                      </a:r>
                      <a:endParaRPr kumimoji="1" lang="ja-JP" altLang="en-US" sz="1600" b="1" dirty="0"/>
                    </a:p>
                  </a:txBody>
                  <a:tcPr anchor="ctr"/>
                </a:tc>
                <a:extLst>
                  <a:ext uri="{0D108BD9-81ED-4DB2-BD59-A6C34878D82A}">
                    <a16:rowId xmlns:a16="http://schemas.microsoft.com/office/drawing/2014/main" val="21937703"/>
                  </a:ext>
                </a:extLst>
              </a:tr>
              <a:tr h="452636">
                <a:tc>
                  <a:txBody>
                    <a:bodyPr/>
                    <a:lstStyle/>
                    <a:p>
                      <a:pPr marL="0" indent="0">
                        <a:lnSpc>
                          <a:spcPct val="150000"/>
                        </a:lnSpc>
                        <a:buFontTx/>
                        <a:buNone/>
                      </a:pPr>
                      <a:r>
                        <a:rPr kumimoji="1" lang="en-US" altLang="ja-JP" sz="1600" b="1" dirty="0"/>
                        <a:t>6</a:t>
                      </a:r>
                      <a:r>
                        <a:rPr kumimoji="1" lang="en-US" altLang="ja-JP" sz="1600" b="1" dirty="0" smtClean="0"/>
                        <a:t>. </a:t>
                      </a:r>
                      <a:r>
                        <a:rPr kumimoji="1" lang="ja-JP" altLang="en-US" sz="1600" b="1" dirty="0"/>
                        <a:t>関連する主な実績</a:t>
                      </a:r>
                    </a:p>
                  </a:txBody>
                  <a:tcPr anchor="ctr"/>
                </a:tc>
                <a:extLst>
                  <a:ext uri="{0D108BD9-81ED-4DB2-BD59-A6C34878D82A}">
                    <a16:rowId xmlns:a16="http://schemas.microsoft.com/office/drawing/2014/main" val="3317715706"/>
                  </a:ext>
                </a:extLst>
              </a:tr>
            </a:tbl>
          </a:graphicData>
        </a:graphic>
      </p:graphicFrame>
      <p:sp>
        <p:nvSpPr>
          <p:cNvPr id="6" name="スライド番号プレースホルダー 2">
            <a:extLst>
              <a:ext uri="{FF2B5EF4-FFF2-40B4-BE49-F238E27FC236}">
                <a16:creationId xmlns:a16="http://schemas.microsoft.com/office/drawing/2014/main" id="{E12A6BED-13E2-4BB7-82E1-C0475636F96D}"/>
              </a:ext>
            </a:extLst>
          </p:cNvPr>
          <p:cNvSpPr>
            <a:spLocks noGrp="1"/>
          </p:cNvSpPr>
          <p:nvPr>
            <p:ph type="sldNum" sz="quarter" idx="12"/>
          </p:nvPr>
        </p:nvSpPr>
        <p:spPr>
          <a:xfrm>
            <a:off x="8610600" y="6356350"/>
            <a:ext cx="2743200" cy="365125"/>
          </a:xfrm>
        </p:spPr>
        <p:txBody>
          <a:bodyPr/>
          <a:lstStyle/>
          <a:p>
            <a:fld id="{99D362A8-9C72-451F-B3C7-A05A0702FA10}" type="slidenum">
              <a:rPr kumimoji="1" lang="ja-JP" altLang="en-US" smtClean="0"/>
              <a:t>4</a:t>
            </a:fld>
            <a:endParaRPr kumimoji="1" lang="ja-JP" altLang="en-US"/>
          </a:p>
        </p:txBody>
      </p:sp>
    </p:spTree>
    <p:extLst>
      <p:ext uri="{BB962C8B-B14F-4D97-AF65-F5344CB8AC3E}">
        <p14:creationId xmlns:p14="http://schemas.microsoft.com/office/powerpoint/2010/main" val="36604614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スライド番号プレースホルダー 6">
            <a:extLst>
              <a:ext uri="{FF2B5EF4-FFF2-40B4-BE49-F238E27FC236}">
                <a16:creationId xmlns:a16="http://schemas.microsoft.com/office/drawing/2014/main" id="{C4C9EE16-9568-4B2A-A172-B35B2D5480B7}"/>
              </a:ext>
            </a:extLst>
          </p:cNvPr>
          <p:cNvSpPr>
            <a:spLocks noGrp="1"/>
          </p:cNvSpPr>
          <p:nvPr>
            <p:ph type="sldNum" sz="quarter" idx="12"/>
          </p:nvPr>
        </p:nvSpPr>
        <p:spPr/>
        <p:txBody>
          <a:bodyPr/>
          <a:lstStyle/>
          <a:p>
            <a:fld id="{99D362A8-9C72-451F-B3C7-A05A0702FA10}" type="slidenum">
              <a:rPr kumimoji="1" lang="ja-JP" altLang="en-US" smtClean="0"/>
              <a:t>5</a:t>
            </a:fld>
            <a:endParaRPr kumimoji="1" lang="ja-JP" altLang="en-US"/>
          </a:p>
        </p:txBody>
      </p:sp>
      <p:sp>
        <p:nvSpPr>
          <p:cNvPr id="8" name="タイトル 1">
            <a:extLst>
              <a:ext uri="{FF2B5EF4-FFF2-40B4-BE49-F238E27FC236}">
                <a16:creationId xmlns:a16="http://schemas.microsoft.com/office/drawing/2014/main" id="{A068C2F0-8989-4BD6-87D2-D229B3BBDBC9}"/>
              </a:ext>
            </a:extLst>
          </p:cNvPr>
          <p:cNvSpPr txBox="1">
            <a:spLocks/>
          </p:cNvSpPr>
          <p:nvPr/>
        </p:nvSpPr>
        <p:spPr>
          <a:xfrm>
            <a:off x="784745" y="388875"/>
            <a:ext cx="10639141" cy="396000"/>
          </a:xfrm>
          <a:prstGeom prst="rect">
            <a:avLst/>
          </a:prstGeom>
          <a:solidFill>
            <a:schemeClr val="accent5">
              <a:lumMod val="20000"/>
              <a:lumOff val="80000"/>
            </a:schemeClr>
          </a:solidFill>
          <a:ln>
            <a:solidFill>
              <a:schemeClr val="tx1">
                <a:lumMod val="50000"/>
                <a:lumOff val="50000"/>
              </a:schemeClr>
            </a:solidFill>
          </a:ln>
        </p:spPr>
        <p:txBody>
          <a:bodyPr vert="horz" lIns="91440" tIns="45720" rIns="91440" bIns="45720"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lnSpc>
                <a:spcPct val="150000"/>
              </a:lnSpc>
            </a:pPr>
            <a:r>
              <a:rPr lang="en-US" altLang="ja-JP" sz="2000" b="1" dirty="0"/>
              <a:t>1.</a:t>
            </a:r>
            <a:r>
              <a:rPr lang="ja-JP" altLang="en-US" sz="2000" b="1" dirty="0"/>
              <a:t>申請事業により解決したい課題、事業の目標および内容　</a:t>
            </a:r>
          </a:p>
        </p:txBody>
      </p:sp>
      <p:sp>
        <p:nvSpPr>
          <p:cNvPr id="2" name="正方形/長方形 1">
            <a:extLst>
              <a:ext uri="{FF2B5EF4-FFF2-40B4-BE49-F238E27FC236}">
                <a16:creationId xmlns:a16="http://schemas.microsoft.com/office/drawing/2014/main" id="{F89871C2-52C9-4854-B9FB-A380E9A9737E}"/>
              </a:ext>
            </a:extLst>
          </p:cNvPr>
          <p:cNvSpPr/>
          <p:nvPr/>
        </p:nvSpPr>
        <p:spPr>
          <a:xfrm>
            <a:off x="897040" y="1060388"/>
            <a:ext cx="7693702" cy="400110"/>
          </a:xfrm>
          <a:prstGeom prst="rect">
            <a:avLst/>
          </a:prstGeom>
        </p:spPr>
        <p:txBody>
          <a:bodyPr wrap="square">
            <a:spAutoFit/>
          </a:bodyPr>
          <a:lstStyle/>
          <a:p>
            <a:r>
              <a:rPr lang="en-US" altLang="ja-JP" sz="2000" dirty="0"/>
              <a:t>1.1. </a:t>
            </a:r>
            <a:r>
              <a:rPr lang="ja-JP" altLang="en-US" sz="2000" dirty="0"/>
              <a:t>解決したい課題（社会的ニーズ）と中長期的な事業目標</a:t>
            </a:r>
          </a:p>
        </p:txBody>
      </p:sp>
      <p:sp>
        <p:nvSpPr>
          <p:cNvPr id="5" name="テキスト ボックス 4">
            <a:extLst>
              <a:ext uri="{FF2B5EF4-FFF2-40B4-BE49-F238E27FC236}">
                <a16:creationId xmlns:a16="http://schemas.microsoft.com/office/drawing/2014/main" id="{68174F4F-9413-491E-977E-9DA24C88D384}"/>
              </a:ext>
            </a:extLst>
          </p:cNvPr>
          <p:cNvSpPr txBox="1"/>
          <p:nvPr/>
        </p:nvSpPr>
        <p:spPr>
          <a:xfrm>
            <a:off x="784746" y="1481328"/>
            <a:ext cx="10639141" cy="4662815"/>
          </a:xfrm>
          <a:prstGeom prst="rect">
            <a:avLst/>
          </a:prstGeom>
          <a:noFill/>
          <a:ln>
            <a:solidFill>
              <a:schemeClr val="accent1"/>
            </a:solidFill>
          </a:ln>
        </p:spPr>
        <p:txBody>
          <a:bodyPr wrap="square" rtlCol="0">
            <a:spAutoFit/>
          </a:bodyPr>
          <a:lstStyle/>
          <a:p>
            <a:r>
              <a:rPr lang="ja-JP" altLang="en-US" dirty="0"/>
              <a:t>・申請する事業により解決したい課題（社会的ニーズ）</a:t>
            </a:r>
            <a:endParaRPr lang="en-US" altLang="ja-JP" dirty="0"/>
          </a:p>
          <a:p>
            <a:endParaRPr lang="en-US" altLang="ja-JP" dirty="0" smtClean="0"/>
          </a:p>
          <a:p>
            <a:endParaRPr lang="en-US" altLang="ja-JP" dirty="0"/>
          </a:p>
          <a:p>
            <a:pPr>
              <a:lnSpc>
                <a:spcPct val="150000"/>
              </a:lnSpc>
            </a:pPr>
            <a:r>
              <a:rPr lang="ja-JP" altLang="en-US" dirty="0" smtClean="0">
                <a:solidFill>
                  <a:srgbClr val="FF0000"/>
                </a:solidFill>
              </a:rPr>
              <a:t>・申請する事業により解決したい課題（社会的ニーズ）について記載してください。</a:t>
            </a:r>
            <a:endParaRPr lang="en-US" altLang="ja-JP" dirty="0" smtClean="0">
              <a:solidFill>
                <a:srgbClr val="FF0000"/>
              </a:solidFill>
            </a:endParaRPr>
          </a:p>
          <a:p>
            <a:pPr>
              <a:lnSpc>
                <a:spcPct val="150000"/>
              </a:lnSpc>
            </a:pPr>
            <a:r>
              <a:rPr lang="ja-JP" altLang="en-US" dirty="0" smtClean="0">
                <a:solidFill>
                  <a:srgbClr val="FF0000"/>
                </a:solidFill>
              </a:rPr>
              <a:t>・現状をどのように認識しているのか記載してください。</a:t>
            </a:r>
            <a:endParaRPr lang="en-US" altLang="ja-JP" dirty="0" smtClean="0">
              <a:solidFill>
                <a:srgbClr val="FF0000"/>
              </a:solidFill>
            </a:endParaRPr>
          </a:p>
          <a:p>
            <a:pPr>
              <a:lnSpc>
                <a:spcPct val="150000"/>
              </a:lnSpc>
            </a:pPr>
            <a:r>
              <a:rPr lang="ja-JP" altLang="en-US" dirty="0" smtClean="0">
                <a:solidFill>
                  <a:srgbClr val="FF0000"/>
                </a:solidFill>
              </a:rPr>
              <a:t>・地域・分野等を分かりやすく示してください。また、公募要綱</a:t>
            </a:r>
            <a:r>
              <a:rPr lang="en-US" altLang="ja-JP" dirty="0">
                <a:solidFill>
                  <a:srgbClr val="FF0000"/>
                </a:solidFill>
              </a:rPr>
              <a:t>2</a:t>
            </a:r>
            <a:r>
              <a:rPr lang="ja-JP" altLang="en-US" dirty="0" smtClean="0">
                <a:solidFill>
                  <a:srgbClr val="FF0000"/>
                </a:solidFill>
              </a:rPr>
              <a:t>「優先的に解決すべき社会の諸課</a:t>
            </a:r>
            <a:endParaRPr lang="en-US" altLang="ja-JP" dirty="0" smtClean="0">
              <a:solidFill>
                <a:srgbClr val="FF0000"/>
              </a:solidFill>
            </a:endParaRPr>
          </a:p>
          <a:p>
            <a:pPr>
              <a:lnSpc>
                <a:spcPct val="150000"/>
              </a:lnSpc>
            </a:pPr>
            <a:r>
              <a:rPr lang="ja-JP" altLang="en-US" dirty="0">
                <a:solidFill>
                  <a:srgbClr val="FF0000"/>
                </a:solidFill>
              </a:rPr>
              <a:t>　</a:t>
            </a:r>
            <a:r>
              <a:rPr lang="ja-JP" altLang="en-US" dirty="0" smtClean="0">
                <a:solidFill>
                  <a:srgbClr val="FF0000"/>
                </a:solidFill>
              </a:rPr>
              <a:t>題」に該当する場合はその旨を記載してください）</a:t>
            </a:r>
            <a:endParaRPr lang="en-US" altLang="ja-JP" dirty="0" smtClean="0">
              <a:solidFill>
                <a:srgbClr val="FF0000"/>
              </a:solidFill>
            </a:endParaRPr>
          </a:p>
          <a:p>
            <a:pPr>
              <a:lnSpc>
                <a:spcPct val="150000"/>
              </a:lnSpc>
            </a:pPr>
            <a:r>
              <a:rPr lang="ja-JP" altLang="en-US" dirty="0" smtClean="0">
                <a:solidFill>
                  <a:srgbClr val="FF0000"/>
                </a:solidFill>
              </a:rPr>
              <a:t>・複数ページにわたっても構いません。</a:t>
            </a:r>
            <a:endParaRPr lang="en-US" altLang="ja-JP" dirty="0">
              <a:solidFill>
                <a:srgbClr val="FF0000"/>
              </a:solidFill>
            </a:endParaRPr>
          </a:p>
          <a:p>
            <a:endParaRPr lang="en-US" altLang="ja-JP" dirty="0"/>
          </a:p>
          <a:p>
            <a:endParaRPr lang="en-US" altLang="ja-JP" dirty="0"/>
          </a:p>
          <a:p>
            <a:endParaRPr kumimoji="1" lang="en-US" altLang="ja-JP" dirty="0"/>
          </a:p>
          <a:p>
            <a:endParaRPr lang="en-US" altLang="ja-JP" dirty="0" smtClean="0"/>
          </a:p>
          <a:p>
            <a:endParaRPr lang="en-US" altLang="ja-JP" dirty="0"/>
          </a:p>
          <a:p>
            <a:endParaRPr kumimoji="1" lang="ja-JP" altLang="en-US" dirty="0"/>
          </a:p>
        </p:txBody>
      </p:sp>
    </p:spTree>
    <p:extLst>
      <p:ext uri="{BB962C8B-B14F-4D97-AF65-F5344CB8AC3E}">
        <p14:creationId xmlns:p14="http://schemas.microsoft.com/office/powerpoint/2010/main" val="31436169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スライド番号プレースホルダー 6">
            <a:extLst>
              <a:ext uri="{FF2B5EF4-FFF2-40B4-BE49-F238E27FC236}">
                <a16:creationId xmlns:a16="http://schemas.microsoft.com/office/drawing/2014/main" id="{C4C9EE16-9568-4B2A-A172-B35B2D5480B7}"/>
              </a:ext>
            </a:extLst>
          </p:cNvPr>
          <p:cNvSpPr>
            <a:spLocks noGrp="1"/>
          </p:cNvSpPr>
          <p:nvPr>
            <p:ph type="sldNum" sz="quarter" idx="12"/>
          </p:nvPr>
        </p:nvSpPr>
        <p:spPr/>
        <p:txBody>
          <a:bodyPr/>
          <a:lstStyle/>
          <a:p>
            <a:fld id="{99D362A8-9C72-451F-B3C7-A05A0702FA10}" type="slidenum">
              <a:rPr kumimoji="1" lang="ja-JP" altLang="en-US" smtClean="0"/>
              <a:t>6</a:t>
            </a:fld>
            <a:endParaRPr kumimoji="1" lang="ja-JP" altLang="en-US"/>
          </a:p>
        </p:txBody>
      </p:sp>
      <p:sp>
        <p:nvSpPr>
          <p:cNvPr id="2" name="正方形/長方形 1">
            <a:extLst>
              <a:ext uri="{FF2B5EF4-FFF2-40B4-BE49-F238E27FC236}">
                <a16:creationId xmlns:a16="http://schemas.microsoft.com/office/drawing/2014/main" id="{F89871C2-52C9-4854-B9FB-A380E9A9737E}"/>
              </a:ext>
            </a:extLst>
          </p:cNvPr>
          <p:cNvSpPr/>
          <p:nvPr/>
        </p:nvSpPr>
        <p:spPr>
          <a:xfrm>
            <a:off x="897040" y="1060388"/>
            <a:ext cx="7693702" cy="400110"/>
          </a:xfrm>
          <a:prstGeom prst="rect">
            <a:avLst/>
          </a:prstGeom>
        </p:spPr>
        <p:txBody>
          <a:bodyPr wrap="square">
            <a:spAutoFit/>
          </a:bodyPr>
          <a:lstStyle/>
          <a:p>
            <a:r>
              <a:rPr lang="en-US" altLang="ja-JP" sz="2000" dirty="0"/>
              <a:t>1.1. </a:t>
            </a:r>
            <a:r>
              <a:rPr lang="ja-JP" altLang="en-US" sz="2000" dirty="0"/>
              <a:t>解決したい課題（社会的ニーズ）と中長期的な事業目標</a:t>
            </a:r>
          </a:p>
        </p:txBody>
      </p:sp>
      <p:sp>
        <p:nvSpPr>
          <p:cNvPr id="5" name="テキスト ボックス 4">
            <a:extLst>
              <a:ext uri="{FF2B5EF4-FFF2-40B4-BE49-F238E27FC236}">
                <a16:creationId xmlns:a16="http://schemas.microsoft.com/office/drawing/2014/main" id="{68174F4F-9413-491E-977E-9DA24C88D384}"/>
              </a:ext>
            </a:extLst>
          </p:cNvPr>
          <p:cNvSpPr txBox="1"/>
          <p:nvPr/>
        </p:nvSpPr>
        <p:spPr>
          <a:xfrm>
            <a:off x="784745" y="1491376"/>
            <a:ext cx="10639141" cy="4524315"/>
          </a:xfrm>
          <a:prstGeom prst="rect">
            <a:avLst/>
          </a:prstGeom>
          <a:noFill/>
          <a:ln>
            <a:solidFill>
              <a:schemeClr val="accent1"/>
            </a:solidFill>
          </a:ln>
        </p:spPr>
        <p:txBody>
          <a:bodyPr wrap="square" rtlCol="0">
            <a:spAutoFit/>
          </a:bodyPr>
          <a:lstStyle/>
          <a:p>
            <a:r>
              <a:rPr lang="ja-JP" altLang="en-US" dirty="0" smtClean="0"/>
              <a:t>・</a:t>
            </a:r>
            <a:r>
              <a:rPr lang="ja-JP" altLang="en-US" dirty="0"/>
              <a:t>中長期的な事業目標（最終ゴールのイメージ（事業終了何年後に達成するのか） </a:t>
            </a:r>
            <a:r>
              <a:rPr lang="ja-JP" altLang="en-US" dirty="0" smtClean="0"/>
              <a:t>）</a:t>
            </a:r>
            <a:endParaRPr lang="en-US" altLang="ja-JP" dirty="0"/>
          </a:p>
          <a:p>
            <a:endParaRPr kumimoji="1" lang="en-US" altLang="ja-JP" dirty="0" smtClean="0"/>
          </a:p>
          <a:p>
            <a:endParaRPr kumimoji="1" lang="en-US" altLang="ja-JP" dirty="0"/>
          </a:p>
          <a:p>
            <a:pPr>
              <a:lnSpc>
                <a:spcPct val="150000"/>
              </a:lnSpc>
            </a:pPr>
            <a:r>
              <a:rPr lang="ja-JP" altLang="en-US" dirty="0" smtClean="0">
                <a:solidFill>
                  <a:srgbClr val="FF0000"/>
                </a:solidFill>
              </a:rPr>
              <a:t>・中長期的な事業目標（中長期的、最終ゴールのイメージ（事業終了何年後に達成するのか））を</a:t>
            </a:r>
            <a:endParaRPr lang="en-US" altLang="ja-JP" dirty="0" smtClean="0">
              <a:solidFill>
                <a:srgbClr val="FF0000"/>
              </a:solidFill>
            </a:endParaRPr>
          </a:p>
          <a:p>
            <a:pPr>
              <a:lnSpc>
                <a:spcPct val="150000"/>
              </a:lnSpc>
            </a:pPr>
            <a:r>
              <a:rPr lang="ja-JP" altLang="en-US" dirty="0">
                <a:solidFill>
                  <a:srgbClr val="FF0000"/>
                </a:solidFill>
              </a:rPr>
              <a:t>　</a:t>
            </a:r>
            <a:r>
              <a:rPr lang="ja-JP" altLang="en-US" dirty="0" smtClean="0">
                <a:solidFill>
                  <a:srgbClr val="FF0000"/>
                </a:solidFill>
              </a:rPr>
              <a:t>記載してください。</a:t>
            </a:r>
            <a:endParaRPr lang="en-US" altLang="ja-JP" dirty="0" smtClean="0">
              <a:solidFill>
                <a:srgbClr val="FF0000"/>
              </a:solidFill>
            </a:endParaRPr>
          </a:p>
          <a:p>
            <a:pPr>
              <a:lnSpc>
                <a:spcPct val="150000"/>
              </a:lnSpc>
            </a:pPr>
            <a:r>
              <a:rPr lang="ja-JP" altLang="en-US" dirty="0" smtClean="0">
                <a:solidFill>
                  <a:srgbClr val="FF0000"/>
                </a:solidFill>
              </a:rPr>
              <a:t>・ロジックモデルを用いて、最終ゴールまでの想定された道筋を示してください。</a:t>
            </a:r>
            <a:endParaRPr lang="en-US" altLang="ja-JP" dirty="0" smtClean="0">
              <a:solidFill>
                <a:srgbClr val="FF0000"/>
              </a:solidFill>
            </a:endParaRPr>
          </a:p>
          <a:p>
            <a:pPr>
              <a:lnSpc>
                <a:spcPct val="150000"/>
              </a:lnSpc>
            </a:pPr>
            <a:r>
              <a:rPr lang="ja-JP" altLang="en-US" dirty="0" smtClean="0">
                <a:solidFill>
                  <a:srgbClr val="FF0000"/>
                </a:solidFill>
              </a:rPr>
              <a:t>・国連</a:t>
            </a:r>
            <a:r>
              <a:rPr lang="en-US" altLang="ja-JP" dirty="0" smtClean="0">
                <a:solidFill>
                  <a:srgbClr val="FF0000"/>
                </a:solidFill>
              </a:rPr>
              <a:t>SDG</a:t>
            </a:r>
            <a:r>
              <a:rPr lang="ja-JP" altLang="en-US" dirty="0" smtClean="0">
                <a:solidFill>
                  <a:srgbClr val="FF0000"/>
                </a:solidFill>
              </a:rPr>
              <a:t>ｓ（持続可能な開発目標）の</a:t>
            </a:r>
            <a:r>
              <a:rPr lang="en-US" altLang="ja-JP" dirty="0" smtClean="0">
                <a:solidFill>
                  <a:srgbClr val="FF0000"/>
                </a:solidFill>
              </a:rPr>
              <a:t>169</a:t>
            </a:r>
            <a:r>
              <a:rPr lang="ja-JP" altLang="en-US" dirty="0" smtClean="0">
                <a:solidFill>
                  <a:srgbClr val="FF0000"/>
                </a:solidFill>
              </a:rPr>
              <a:t>のターゲットの何れかとの関連性を記載してください。</a:t>
            </a:r>
            <a:endParaRPr lang="en-US" altLang="ja-JP" dirty="0">
              <a:solidFill>
                <a:srgbClr val="FF0000"/>
              </a:solidFill>
            </a:endParaRPr>
          </a:p>
          <a:p>
            <a:pPr>
              <a:lnSpc>
                <a:spcPct val="150000"/>
              </a:lnSpc>
            </a:pPr>
            <a:endParaRPr kumimoji="1" lang="en-US" altLang="ja-JP" dirty="0" smtClean="0"/>
          </a:p>
          <a:p>
            <a:pPr>
              <a:lnSpc>
                <a:spcPct val="150000"/>
              </a:lnSpc>
            </a:pPr>
            <a:r>
              <a:rPr kumimoji="1" lang="ja-JP" altLang="en-US" dirty="0" smtClean="0">
                <a:solidFill>
                  <a:srgbClr val="FF0000"/>
                </a:solidFill>
              </a:rPr>
              <a:t>・複数ページにわたっても構いません。</a:t>
            </a:r>
            <a:endParaRPr kumimoji="1" lang="en-US" altLang="ja-JP" dirty="0" smtClean="0">
              <a:solidFill>
                <a:srgbClr val="FF0000"/>
              </a:solidFill>
            </a:endParaRPr>
          </a:p>
          <a:p>
            <a:endParaRPr lang="en-US" altLang="ja-JP" dirty="0"/>
          </a:p>
          <a:p>
            <a:endParaRPr lang="en-US" altLang="ja-JP" dirty="0"/>
          </a:p>
          <a:p>
            <a:endParaRPr kumimoji="1" lang="en-US" altLang="ja-JP" dirty="0" smtClean="0"/>
          </a:p>
          <a:p>
            <a:endParaRPr lang="en-US" altLang="ja-JP" dirty="0"/>
          </a:p>
        </p:txBody>
      </p:sp>
    </p:spTree>
    <p:extLst>
      <p:ext uri="{BB962C8B-B14F-4D97-AF65-F5344CB8AC3E}">
        <p14:creationId xmlns:p14="http://schemas.microsoft.com/office/powerpoint/2010/main" val="10102343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 name="タイトル 1">
            <a:extLst>
              <a:ext uri="{FF2B5EF4-FFF2-40B4-BE49-F238E27FC236}">
                <a16:creationId xmlns:a16="http://schemas.microsoft.com/office/drawing/2014/main" id="{2F707069-F12A-47DF-A1C1-53FF723714B2}"/>
              </a:ext>
            </a:extLst>
          </p:cNvPr>
          <p:cNvSpPr txBox="1">
            <a:spLocks/>
          </p:cNvSpPr>
          <p:nvPr/>
        </p:nvSpPr>
        <p:spPr>
          <a:xfrm>
            <a:off x="3112169" y="327143"/>
            <a:ext cx="6023309" cy="811846"/>
          </a:xfrm>
          <a:prstGeom prst="rect">
            <a:avLst/>
          </a:prstGeom>
        </p:spPr>
        <p:txBody>
          <a:bodyP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3200" u="sng" dirty="0" smtClean="0"/>
              <a:t>ロジック</a:t>
            </a:r>
            <a:r>
              <a:rPr lang="ja-JP" altLang="en-US" sz="3200" u="sng" dirty="0"/>
              <a:t>モデル</a:t>
            </a:r>
            <a:r>
              <a:rPr lang="ja-JP" altLang="en-US" sz="3200" u="sng" dirty="0" smtClean="0"/>
              <a:t>のイメージ</a:t>
            </a:r>
            <a:endParaRPr lang="ja-JP" altLang="en-US" sz="3200" u="sng" dirty="0"/>
          </a:p>
        </p:txBody>
      </p:sp>
      <p:grpSp>
        <p:nvGrpSpPr>
          <p:cNvPr id="66" name="グループ化 65"/>
          <p:cNvGrpSpPr/>
          <p:nvPr/>
        </p:nvGrpSpPr>
        <p:grpSpPr>
          <a:xfrm>
            <a:off x="440730" y="859159"/>
            <a:ext cx="11090787" cy="1164540"/>
            <a:chOff x="488856" y="985101"/>
            <a:chExt cx="11090787" cy="707886"/>
          </a:xfrm>
        </p:grpSpPr>
        <p:sp>
          <p:nvSpPr>
            <p:cNvPr id="38" name="テキスト ボックス 37"/>
            <p:cNvSpPr txBox="1"/>
            <p:nvPr/>
          </p:nvSpPr>
          <p:spPr>
            <a:xfrm>
              <a:off x="7740454" y="985101"/>
              <a:ext cx="1467068" cy="707886"/>
            </a:xfrm>
            <a:prstGeom prst="rect">
              <a:avLst/>
            </a:prstGeom>
            <a:noFill/>
          </p:spPr>
          <p:txBody>
            <a:bodyPr wrap="none" rtlCol="0">
              <a:spAutoFit/>
            </a:bodyPr>
            <a:lstStyle/>
            <a:p>
              <a:pPr algn="ctr"/>
              <a:r>
                <a:rPr lang="ja-JP" altLang="en-US" sz="2000" dirty="0" smtClean="0"/>
                <a:t>中間</a:t>
              </a:r>
              <a:endParaRPr lang="en-US" altLang="ja-JP" sz="2000" dirty="0" smtClean="0"/>
            </a:p>
            <a:p>
              <a:pPr algn="ctr"/>
              <a:r>
                <a:rPr lang="ja-JP" altLang="en-US" sz="2000" dirty="0" smtClean="0"/>
                <a:t>アウトカム</a:t>
              </a:r>
              <a:endParaRPr kumimoji="1" lang="ja-JP" altLang="en-US" sz="2000" dirty="0"/>
            </a:p>
          </p:txBody>
        </p:sp>
        <p:sp>
          <p:nvSpPr>
            <p:cNvPr id="39" name="テキスト ボックス 38"/>
            <p:cNvSpPr txBox="1"/>
            <p:nvPr/>
          </p:nvSpPr>
          <p:spPr>
            <a:xfrm>
              <a:off x="10112575" y="985101"/>
              <a:ext cx="1467068" cy="707886"/>
            </a:xfrm>
            <a:prstGeom prst="rect">
              <a:avLst/>
            </a:prstGeom>
            <a:noFill/>
          </p:spPr>
          <p:txBody>
            <a:bodyPr wrap="none" rtlCol="0">
              <a:spAutoFit/>
            </a:bodyPr>
            <a:lstStyle/>
            <a:p>
              <a:pPr algn="ctr"/>
              <a:r>
                <a:rPr lang="ja-JP" altLang="en-US" sz="2000" dirty="0" smtClean="0"/>
                <a:t>最終</a:t>
              </a:r>
              <a:endParaRPr lang="en-US" altLang="ja-JP" sz="2000" dirty="0" smtClean="0"/>
            </a:p>
            <a:p>
              <a:r>
                <a:rPr lang="ja-JP" altLang="en-US" sz="2000" dirty="0" smtClean="0"/>
                <a:t>アウトカム</a:t>
              </a:r>
              <a:endParaRPr kumimoji="1" lang="ja-JP" altLang="en-US" sz="2000" dirty="0"/>
            </a:p>
          </p:txBody>
        </p:sp>
        <p:grpSp>
          <p:nvGrpSpPr>
            <p:cNvPr id="65" name="グループ化 64"/>
            <p:cNvGrpSpPr/>
            <p:nvPr/>
          </p:nvGrpSpPr>
          <p:grpSpPr>
            <a:xfrm>
              <a:off x="488856" y="985101"/>
              <a:ext cx="6355279" cy="553998"/>
              <a:chOff x="488856" y="985101"/>
              <a:chExt cx="6355279" cy="553998"/>
            </a:xfrm>
          </p:grpSpPr>
          <p:sp>
            <p:nvSpPr>
              <p:cNvPr id="37" name="テキスト ボックス 36"/>
              <p:cNvSpPr txBox="1"/>
              <p:nvPr/>
            </p:nvSpPr>
            <p:spPr>
              <a:xfrm>
                <a:off x="5377067" y="985101"/>
                <a:ext cx="1467068" cy="430301"/>
              </a:xfrm>
              <a:prstGeom prst="rect">
                <a:avLst/>
              </a:prstGeom>
              <a:noFill/>
            </p:spPr>
            <p:txBody>
              <a:bodyPr wrap="none" rtlCol="0">
                <a:spAutoFit/>
              </a:bodyPr>
              <a:lstStyle/>
              <a:p>
                <a:pPr algn="ctr"/>
                <a:r>
                  <a:rPr lang="ja-JP" altLang="en-US" sz="2000" dirty="0" smtClean="0"/>
                  <a:t>直接</a:t>
                </a:r>
                <a:endParaRPr lang="en-US" altLang="ja-JP" sz="2000" dirty="0" smtClean="0"/>
              </a:p>
              <a:p>
                <a:r>
                  <a:rPr lang="ja-JP" altLang="en-US" sz="2000" dirty="0" smtClean="0"/>
                  <a:t>アウトカム</a:t>
                </a:r>
                <a:endParaRPr kumimoji="1" lang="ja-JP" altLang="en-US" sz="2000" dirty="0"/>
              </a:p>
            </p:txBody>
          </p:sp>
          <p:grpSp>
            <p:nvGrpSpPr>
              <p:cNvPr id="63" name="グループ化 62"/>
              <p:cNvGrpSpPr/>
              <p:nvPr/>
            </p:nvGrpSpPr>
            <p:grpSpPr>
              <a:xfrm>
                <a:off x="488856" y="1138989"/>
                <a:ext cx="3526453" cy="400110"/>
                <a:chOff x="488856" y="1138989"/>
                <a:chExt cx="3526453" cy="400110"/>
              </a:xfrm>
            </p:grpSpPr>
            <p:sp>
              <p:nvSpPr>
                <p:cNvPr id="3" name="テキスト ボックス 2"/>
                <p:cNvSpPr txBox="1"/>
                <p:nvPr/>
              </p:nvSpPr>
              <p:spPr>
                <a:xfrm>
                  <a:off x="488856" y="1138989"/>
                  <a:ext cx="1467068" cy="400110"/>
                </a:xfrm>
                <a:prstGeom prst="rect">
                  <a:avLst/>
                </a:prstGeom>
                <a:noFill/>
              </p:spPr>
              <p:txBody>
                <a:bodyPr wrap="none" rtlCol="0">
                  <a:spAutoFit/>
                </a:bodyPr>
                <a:lstStyle/>
                <a:p>
                  <a:r>
                    <a:rPr kumimoji="1" lang="ja-JP" altLang="en-US" sz="2000" dirty="0" smtClean="0"/>
                    <a:t>インプット</a:t>
                  </a:r>
                  <a:endParaRPr kumimoji="1" lang="ja-JP" altLang="en-US" sz="2000" dirty="0"/>
                </a:p>
              </p:txBody>
            </p:sp>
            <p:sp>
              <p:nvSpPr>
                <p:cNvPr id="35" name="テキスト ボックス 34"/>
                <p:cNvSpPr txBox="1"/>
                <p:nvPr/>
              </p:nvSpPr>
              <p:spPr>
                <a:xfrm>
                  <a:off x="3317682" y="1138989"/>
                  <a:ext cx="697627" cy="400110"/>
                </a:xfrm>
                <a:prstGeom prst="rect">
                  <a:avLst/>
                </a:prstGeom>
                <a:noFill/>
              </p:spPr>
              <p:txBody>
                <a:bodyPr wrap="none" rtlCol="0">
                  <a:spAutoFit/>
                </a:bodyPr>
                <a:lstStyle/>
                <a:p>
                  <a:r>
                    <a:rPr lang="ja-JP" altLang="en-US" sz="2000" dirty="0"/>
                    <a:t>活動</a:t>
                  </a:r>
                  <a:endParaRPr kumimoji="1" lang="ja-JP" altLang="en-US" sz="2000" dirty="0"/>
                </a:p>
              </p:txBody>
            </p:sp>
          </p:grpSp>
        </p:grpSp>
      </p:grpSp>
      <p:sp>
        <p:nvSpPr>
          <p:cNvPr id="68" name="テキスト ボックス 67"/>
          <p:cNvSpPr txBox="1"/>
          <p:nvPr/>
        </p:nvSpPr>
        <p:spPr>
          <a:xfrm>
            <a:off x="440730" y="1637237"/>
            <a:ext cx="2236510" cy="1323439"/>
          </a:xfrm>
          <a:prstGeom prst="rect">
            <a:avLst/>
          </a:prstGeom>
          <a:noFill/>
        </p:spPr>
        <p:txBody>
          <a:bodyPr wrap="none" rtlCol="0">
            <a:spAutoFit/>
          </a:bodyPr>
          <a:lstStyle/>
          <a:p>
            <a:r>
              <a:rPr lang="ja-JP" altLang="en-US" sz="2000" dirty="0" smtClean="0">
                <a:solidFill>
                  <a:srgbClr val="FF0000"/>
                </a:solidFill>
              </a:rPr>
              <a:t>事業活動などを</a:t>
            </a:r>
            <a:endParaRPr lang="en-US" altLang="ja-JP" sz="2000" dirty="0" smtClean="0">
              <a:solidFill>
                <a:srgbClr val="FF0000"/>
              </a:solidFill>
            </a:endParaRPr>
          </a:p>
          <a:p>
            <a:r>
              <a:rPr lang="ja-JP" altLang="en-US" sz="2000" dirty="0" smtClean="0">
                <a:solidFill>
                  <a:srgbClr val="FF0000"/>
                </a:solidFill>
              </a:rPr>
              <a:t>行うために使う</a:t>
            </a:r>
            <a:endParaRPr lang="en-US" altLang="ja-JP" sz="2000" dirty="0" smtClean="0">
              <a:solidFill>
                <a:srgbClr val="FF0000"/>
              </a:solidFill>
            </a:endParaRPr>
          </a:p>
          <a:p>
            <a:r>
              <a:rPr kumimoji="1" lang="ja-JP" altLang="en-US" sz="2000" dirty="0" smtClean="0">
                <a:solidFill>
                  <a:srgbClr val="FF0000"/>
                </a:solidFill>
              </a:rPr>
              <a:t>資源（ヒト・モノ</a:t>
            </a:r>
            <a:endParaRPr kumimoji="1" lang="en-US" altLang="ja-JP" sz="2000" dirty="0" smtClean="0">
              <a:solidFill>
                <a:srgbClr val="FF0000"/>
              </a:solidFill>
            </a:endParaRPr>
          </a:p>
          <a:p>
            <a:r>
              <a:rPr lang="ja-JP" altLang="en-US" sz="2000" dirty="0" smtClean="0">
                <a:solidFill>
                  <a:srgbClr val="FF0000"/>
                </a:solidFill>
              </a:rPr>
              <a:t>・カネ）</a:t>
            </a:r>
            <a:endParaRPr kumimoji="1" lang="ja-JP" altLang="en-US" sz="2000" dirty="0">
              <a:solidFill>
                <a:srgbClr val="FF0000"/>
              </a:solidFill>
            </a:endParaRPr>
          </a:p>
        </p:txBody>
      </p:sp>
      <p:sp>
        <p:nvSpPr>
          <p:cNvPr id="69" name="テキスト ボックス 68"/>
          <p:cNvSpPr txBox="1"/>
          <p:nvPr/>
        </p:nvSpPr>
        <p:spPr>
          <a:xfrm>
            <a:off x="2848928" y="1637236"/>
            <a:ext cx="1980029" cy="707886"/>
          </a:xfrm>
          <a:prstGeom prst="rect">
            <a:avLst/>
          </a:prstGeom>
          <a:noFill/>
        </p:spPr>
        <p:txBody>
          <a:bodyPr wrap="none" rtlCol="0">
            <a:spAutoFit/>
          </a:bodyPr>
          <a:lstStyle/>
          <a:p>
            <a:r>
              <a:rPr lang="ja-JP" altLang="en-US" sz="2000" dirty="0" smtClean="0">
                <a:solidFill>
                  <a:srgbClr val="FF0000"/>
                </a:solidFill>
              </a:rPr>
              <a:t>実際に実施する</a:t>
            </a:r>
            <a:endParaRPr lang="en-US" altLang="ja-JP" sz="2000" dirty="0" smtClean="0">
              <a:solidFill>
                <a:srgbClr val="FF0000"/>
              </a:solidFill>
            </a:endParaRPr>
          </a:p>
          <a:p>
            <a:r>
              <a:rPr lang="ja-JP" altLang="en-US" sz="2000" dirty="0" smtClean="0">
                <a:solidFill>
                  <a:srgbClr val="FF0000"/>
                </a:solidFill>
              </a:rPr>
              <a:t>事業活動</a:t>
            </a:r>
            <a:endParaRPr lang="en-US" altLang="ja-JP" sz="2000" dirty="0" smtClean="0">
              <a:solidFill>
                <a:srgbClr val="FF0000"/>
              </a:solidFill>
            </a:endParaRPr>
          </a:p>
        </p:txBody>
      </p:sp>
      <p:sp>
        <p:nvSpPr>
          <p:cNvPr id="70" name="テキスト ボックス 69"/>
          <p:cNvSpPr txBox="1"/>
          <p:nvPr/>
        </p:nvSpPr>
        <p:spPr>
          <a:xfrm>
            <a:off x="5200700" y="1637236"/>
            <a:ext cx="1980029" cy="1631216"/>
          </a:xfrm>
          <a:prstGeom prst="rect">
            <a:avLst/>
          </a:prstGeom>
          <a:noFill/>
        </p:spPr>
        <p:txBody>
          <a:bodyPr wrap="none" rtlCol="0">
            <a:spAutoFit/>
          </a:bodyPr>
          <a:lstStyle/>
          <a:p>
            <a:r>
              <a:rPr lang="ja-JP" altLang="en-US" sz="2000" dirty="0" smtClean="0">
                <a:solidFill>
                  <a:srgbClr val="FF0000"/>
                </a:solidFill>
              </a:rPr>
              <a:t>組織や事業の</a:t>
            </a:r>
            <a:endParaRPr lang="en-US" altLang="ja-JP" sz="2000" dirty="0" smtClean="0">
              <a:solidFill>
                <a:srgbClr val="FF0000"/>
              </a:solidFill>
            </a:endParaRPr>
          </a:p>
          <a:p>
            <a:r>
              <a:rPr lang="ja-JP" altLang="en-US" sz="2000" dirty="0" smtClean="0">
                <a:solidFill>
                  <a:srgbClr val="FF0000"/>
                </a:solidFill>
              </a:rPr>
              <a:t>活動がもたらす</a:t>
            </a:r>
            <a:endParaRPr lang="en-US" altLang="ja-JP" sz="2000" dirty="0" smtClean="0">
              <a:solidFill>
                <a:srgbClr val="FF0000"/>
              </a:solidFill>
            </a:endParaRPr>
          </a:p>
          <a:p>
            <a:r>
              <a:rPr lang="ja-JP" altLang="en-US" sz="2000" dirty="0" smtClean="0">
                <a:solidFill>
                  <a:srgbClr val="FF0000"/>
                </a:solidFill>
              </a:rPr>
              <a:t>製品・サービス</a:t>
            </a:r>
            <a:endParaRPr lang="en-US" altLang="ja-JP" sz="2000" dirty="0" smtClean="0">
              <a:solidFill>
                <a:srgbClr val="FF0000"/>
              </a:solidFill>
            </a:endParaRPr>
          </a:p>
          <a:p>
            <a:r>
              <a:rPr lang="ja-JP" altLang="en-US" sz="2000" dirty="0" smtClean="0">
                <a:solidFill>
                  <a:srgbClr val="FF0000"/>
                </a:solidFill>
              </a:rPr>
              <a:t>を含む直接の</a:t>
            </a:r>
            <a:endParaRPr lang="en-US" altLang="ja-JP" sz="2000" dirty="0" smtClean="0">
              <a:solidFill>
                <a:srgbClr val="FF0000"/>
              </a:solidFill>
            </a:endParaRPr>
          </a:p>
          <a:p>
            <a:r>
              <a:rPr lang="ja-JP" altLang="en-US" sz="2000" dirty="0">
                <a:solidFill>
                  <a:srgbClr val="FF0000"/>
                </a:solidFill>
              </a:rPr>
              <a:t>結果</a:t>
            </a:r>
            <a:endParaRPr lang="en-US" altLang="ja-JP" sz="2000" dirty="0" smtClean="0">
              <a:solidFill>
                <a:srgbClr val="FF0000"/>
              </a:solidFill>
            </a:endParaRPr>
          </a:p>
        </p:txBody>
      </p:sp>
      <p:sp>
        <p:nvSpPr>
          <p:cNvPr id="71" name="テキスト ボックス 70"/>
          <p:cNvSpPr txBox="1"/>
          <p:nvPr/>
        </p:nvSpPr>
        <p:spPr>
          <a:xfrm>
            <a:off x="7692328" y="1637236"/>
            <a:ext cx="4031873" cy="707886"/>
          </a:xfrm>
          <a:prstGeom prst="rect">
            <a:avLst/>
          </a:prstGeom>
          <a:noFill/>
        </p:spPr>
        <p:txBody>
          <a:bodyPr wrap="none" rtlCol="0">
            <a:spAutoFit/>
          </a:bodyPr>
          <a:lstStyle/>
          <a:p>
            <a:r>
              <a:rPr lang="ja-JP" altLang="en-US" sz="2000" dirty="0" smtClean="0">
                <a:solidFill>
                  <a:srgbClr val="FF0000"/>
                </a:solidFill>
              </a:rPr>
              <a:t>事業や取り組みのアウトプットが</a:t>
            </a:r>
            <a:endParaRPr lang="en-US" altLang="ja-JP" sz="2000" dirty="0" smtClean="0">
              <a:solidFill>
                <a:srgbClr val="FF0000"/>
              </a:solidFill>
            </a:endParaRPr>
          </a:p>
          <a:p>
            <a:r>
              <a:rPr lang="ja-JP" altLang="en-US" sz="2000" dirty="0" smtClean="0">
                <a:solidFill>
                  <a:srgbClr val="FF0000"/>
                </a:solidFill>
              </a:rPr>
              <a:t>もたらす変化・便益</a:t>
            </a:r>
            <a:endParaRPr lang="en-US" altLang="ja-JP" sz="2000" dirty="0" smtClean="0">
              <a:solidFill>
                <a:srgbClr val="FF0000"/>
              </a:solidFill>
            </a:endParaRPr>
          </a:p>
        </p:txBody>
      </p:sp>
    </p:spTree>
    <p:extLst>
      <p:ext uri="{BB962C8B-B14F-4D97-AF65-F5344CB8AC3E}">
        <p14:creationId xmlns:p14="http://schemas.microsoft.com/office/powerpoint/2010/main" val="18279181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 name="タイトル 1">
            <a:extLst>
              <a:ext uri="{FF2B5EF4-FFF2-40B4-BE49-F238E27FC236}">
                <a16:creationId xmlns:a16="http://schemas.microsoft.com/office/drawing/2014/main" id="{2F707069-F12A-47DF-A1C1-53FF723714B2}"/>
              </a:ext>
            </a:extLst>
          </p:cNvPr>
          <p:cNvSpPr txBox="1">
            <a:spLocks/>
          </p:cNvSpPr>
          <p:nvPr/>
        </p:nvSpPr>
        <p:spPr>
          <a:xfrm>
            <a:off x="3112169" y="327143"/>
            <a:ext cx="6023309" cy="811846"/>
          </a:xfrm>
          <a:prstGeom prst="rect">
            <a:avLst/>
          </a:prstGeom>
        </p:spPr>
        <p:txBody>
          <a:bodyP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3200" u="sng" dirty="0" smtClean="0"/>
              <a:t>ロジック</a:t>
            </a:r>
            <a:r>
              <a:rPr lang="ja-JP" altLang="en-US" sz="3200" u="sng" dirty="0"/>
              <a:t>モデル</a:t>
            </a:r>
            <a:r>
              <a:rPr lang="ja-JP" altLang="en-US" sz="3200" u="sng" dirty="0" smtClean="0"/>
              <a:t>のイメージ</a:t>
            </a:r>
            <a:endParaRPr lang="ja-JP" altLang="en-US" sz="3200" u="sng" dirty="0"/>
          </a:p>
        </p:txBody>
      </p:sp>
      <p:grpSp>
        <p:nvGrpSpPr>
          <p:cNvPr id="66" name="グループ化 65"/>
          <p:cNvGrpSpPr/>
          <p:nvPr/>
        </p:nvGrpSpPr>
        <p:grpSpPr>
          <a:xfrm>
            <a:off x="152438" y="872807"/>
            <a:ext cx="11629374" cy="5310697"/>
            <a:chOff x="200564" y="985101"/>
            <a:chExt cx="11629374" cy="5310697"/>
          </a:xfrm>
        </p:grpSpPr>
        <p:sp>
          <p:nvSpPr>
            <p:cNvPr id="38" name="テキスト ボックス 37"/>
            <p:cNvSpPr txBox="1"/>
            <p:nvPr/>
          </p:nvSpPr>
          <p:spPr>
            <a:xfrm>
              <a:off x="7740454" y="985101"/>
              <a:ext cx="1467068" cy="707886"/>
            </a:xfrm>
            <a:prstGeom prst="rect">
              <a:avLst/>
            </a:prstGeom>
            <a:noFill/>
          </p:spPr>
          <p:txBody>
            <a:bodyPr wrap="none" rtlCol="0">
              <a:spAutoFit/>
            </a:bodyPr>
            <a:lstStyle/>
            <a:p>
              <a:pPr algn="ctr"/>
              <a:r>
                <a:rPr lang="ja-JP" altLang="en-US" sz="2000" dirty="0" smtClean="0"/>
                <a:t>中間</a:t>
              </a:r>
              <a:endParaRPr lang="en-US" altLang="ja-JP" sz="2000" dirty="0" smtClean="0"/>
            </a:p>
            <a:p>
              <a:pPr algn="ctr"/>
              <a:r>
                <a:rPr lang="ja-JP" altLang="en-US" sz="2000" dirty="0" smtClean="0"/>
                <a:t>アウトカム</a:t>
              </a:r>
              <a:endParaRPr kumimoji="1" lang="ja-JP" altLang="en-US" sz="2000" dirty="0"/>
            </a:p>
          </p:txBody>
        </p:sp>
        <p:sp>
          <p:nvSpPr>
            <p:cNvPr id="39" name="テキスト ボックス 38"/>
            <p:cNvSpPr txBox="1"/>
            <p:nvPr/>
          </p:nvSpPr>
          <p:spPr>
            <a:xfrm>
              <a:off x="10112575" y="985101"/>
              <a:ext cx="1467068" cy="707886"/>
            </a:xfrm>
            <a:prstGeom prst="rect">
              <a:avLst/>
            </a:prstGeom>
            <a:noFill/>
          </p:spPr>
          <p:txBody>
            <a:bodyPr wrap="none" rtlCol="0">
              <a:spAutoFit/>
            </a:bodyPr>
            <a:lstStyle/>
            <a:p>
              <a:pPr algn="ctr"/>
              <a:r>
                <a:rPr lang="ja-JP" altLang="en-US" sz="2000" dirty="0" smtClean="0"/>
                <a:t>最終</a:t>
              </a:r>
              <a:endParaRPr lang="en-US" altLang="ja-JP" sz="2000" dirty="0" smtClean="0"/>
            </a:p>
            <a:p>
              <a:r>
                <a:rPr lang="ja-JP" altLang="en-US" sz="2000" dirty="0" smtClean="0"/>
                <a:t>アウトカム</a:t>
              </a:r>
              <a:endParaRPr kumimoji="1" lang="ja-JP" altLang="en-US" sz="2000" dirty="0"/>
            </a:p>
          </p:txBody>
        </p:sp>
        <p:grpSp>
          <p:nvGrpSpPr>
            <p:cNvPr id="65" name="グループ化 64"/>
            <p:cNvGrpSpPr/>
            <p:nvPr/>
          </p:nvGrpSpPr>
          <p:grpSpPr>
            <a:xfrm>
              <a:off x="200564" y="985101"/>
              <a:ext cx="11629374" cy="5310697"/>
              <a:chOff x="200564" y="985101"/>
              <a:chExt cx="11629374" cy="5310697"/>
            </a:xfrm>
          </p:grpSpPr>
          <p:sp>
            <p:nvSpPr>
              <p:cNvPr id="37" name="テキスト ボックス 36"/>
              <p:cNvSpPr txBox="1"/>
              <p:nvPr/>
            </p:nvSpPr>
            <p:spPr>
              <a:xfrm>
                <a:off x="5377067" y="985101"/>
                <a:ext cx="1467068" cy="707886"/>
              </a:xfrm>
              <a:prstGeom prst="rect">
                <a:avLst/>
              </a:prstGeom>
              <a:noFill/>
            </p:spPr>
            <p:txBody>
              <a:bodyPr wrap="none" rtlCol="0">
                <a:spAutoFit/>
              </a:bodyPr>
              <a:lstStyle/>
              <a:p>
                <a:pPr algn="ctr"/>
                <a:r>
                  <a:rPr lang="ja-JP" altLang="en-US" sz="2000" dirty="0" smtClean="0"/>
                  <a:t>直接</a:t>
                </a:r>
                <a:endParaRPr lang="en-US" altLang="ja-JP" sz="2000" dirty="0" smtClean="0"/>
              </a:p>
              <a:p>
                <a:r>
                  <a:rPr lang="ja-JP" altLang="en-US" sz="2000" dirty="0" smtClean="0"/>
                  <a:t>アウトカム</a:t>
                </a:r>
                <a:endParaRPr kumimoji="1" lang="ja-JP" altLang="en-US" sz="2000" dirty="0"/>
              </a:p>
            </p:txBody>
          </p:sp>
          <p:grpSp>
            <p:nvGrpSpPr>
              <p:cNvPr id="64" name="グループ化 63"/>
              <p:cNvGrpSpPr/>
              <p:nvPr/>
            </p:nvGrpSpPr>
            <p:grpSpPr>
              <a:xfrm>
                <a:off x="200564" y="1138989"/>
                <a:ext cx="11629374" cy="5156809"/>
                <a:chOff x="200564" y="1138989"/>
                <a:chExt cx="11629374" cy="5156809"/>
              </a:xfrm>
            </p:grpSpPr>
            <p:sp>
              <p:nvSpPr>
                <p:cNvPr id="25" name="正方形/長方形 24"/>
                <p:cNvSpPr/>
                <p:nvPr/>
              </p:nvSpPr>
              <p:spPr>
                <a:xfrm>
                  <a:off x="200564" y="1828800"/>
                  <a:ext cx="2043651" cy="102669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休眠預金</a:t>
                  </a:r>
                  <a:endParaRPr kumimoji="1" lang="ja-JP" altLang="en-US" dirty="0">
                    <a:solidFill>
                      <a:schemeClr val="tx1"/>
                    </a:solidFill>
                  </a:endParaRPr>
                </a:p>
              </p:txBody>
            </p:sp>
            <p:sp>
              <p:nvSpPr>
                <p:cNvPr id="40" name="正方形/長方形 39"/>
                <p:cNvSpPr/>
                <p:nvPr/>
              </p:nvSpPr>
              <p:spPr>
                <a:xfrm>
                  <a:off x="200564" y="3145195"/>
                  <a:ext cx="2043651" cy="102669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○○支援</a:t>
                  </a:r>
                  <a:endParaRPr kumimoji="1" lang="ja-JP" altLang="en-US" dirty="0">
                    <a:solidFill>
                      <a:schemeClr val="tx1"/>
                    </a:solidFill>
                  </a:endParaRPr>
                </a:p>
              </p:txBody>
            </p:sp>
            <p:sp>
              <p:nvSpPr>
                <p:cNvPr id="41" name="正方形/長方形 40"/>
                <p:cNvSpPr/>
                <p:nvPr/>
              </p:nvSpPr>
              <p:spPr>
                <a:xfrm>
                  <a:off x="200564" y="4461590"/>
                  <a:ext cx="2043651" cy="102669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○○支援</a:t>
                  </a:r>
                  <a:endParaRPr kumimoji="1" lang="ja-JP" altLang="en-US" dirty="0">
                    <a:solidFill>
                      <a:schemeClr val="tx1"/>
                    </a:solidFill>
                  </a:endParaRPr>
                </a:p>
              </p:txBody>
            </p:sp>
            <p:grpSp>
              <p:nvGrpSpPr>
                <p:cNvPr id="63" name="グループ化 62"/>
                <p:cNvGrpSpPr/>
                <p:nvPr/>
              </p:nvGrpSpPr>
              <p:grpSpPr>
                <a:xfrm>
                  <a:off x="488856" y="1138989"/>
                  <a:ext cx="11341082" cy="5156809"/>
                  <a:chOff x="488856" y="1138989"/>
                  <a:chExt cx="11341082" cy="5156809"/>
                </a:xfrm>
              </p:grpSpPr>
              <p:sp>
                <p:nvSpPr>
                  <p:cNvPr id="3" name="テキスト ボックス 2"/>
                  <p:cNvSpPr txBox="1"/>
                  <p:nvPr/>
                </p:nvSpPr>
                <p:spPr>
                  <a:xfrm>
                    <a:off x="488856" y="1138989"/>
                    <a:ext cx="1467068" cy="400110"/>
                  </a:xfrm>
                  <a:prstGeom prst="rect">
                    <a:avLst/>
                  </a:prstGeom>
                  <a:noFill/>
                </p:spPr>
                <p:txBody>
                  <a:bodyPr wrap="none" rtlCol="0">
                    <a:spAutoFit/>
                  </a:bodyPr>
                  <a:lstStyle/>
                  <a:p>
                    <a:r>
                      <a:rPr kumimoji="1" lang="ja-JP" altLang="en-US" sz="2000" dirty="0" smtClean="0"/>
                      <a:t>インプット</a:t>
                    </a:r>
                    <a:endParaRPr kumimoji="1" lang="ja-JP" altLang="en-US" sz="2000" dirty="0"/>
                  </a:p>
                </p:txBody>
              </p:sp>
              <p:sp>
                <p:nvSpPr>
                  <p:cNvPr id="35" name="テキスト ボックス 34"/>
                  <p:cNvSpPr txBox="1"/>
                  <p:nvPr/>
                </p:nvSpPr>
                <p:spPr>
                  <a:xfrm>
                    <a:off x="3317682" y="1138989"/>
                    <a:ext cx="697627" cy="400110"/>
                  </a:xfrm>
                  <a:prstGeom prst="rect">
                    <a:avLst/>
                  </a:prstGeom>
                  <a:noFill/>
                </p:spPr>
                <p:txBody>
                  <a:bodyPr wrap="none" rtlCol="0">
                    <a:spAutoFit/>
                  </a:bodyPr>
                  <a:lstStyle/>
                  <a:p>
                    <a:r>
                      <a:rPr lang="ja-JP" altLang="en-US" sz="2000" dirty="0"/>
                      <a:t>活動</a:t>
                    </a:r>
                    <a:endParaRPr kumimoji="1" lang="ja-JP" altLang="en-US" sz="2000" dirty="0"/>
                  </a:p>
                </p:txBody>
              </p:sp>
              <p:sp>
                <p:nvSpPr>
                  <p:cNvPr id="42" name="正方形/長方形 41"/>
                  <p:cNvSpPr/>
                  <p:nvPr/>
                </p:nvSpPr>
                <p:spPr>
                  <a:xfrm>
                    <a:off x="2644669" y="2486522"/>
                    <a:ext cx="2043651" cy="102669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○○運営</a:t>
                    </a:r>
                    <a:endParaRPr kumimoji="1" lang="ja-JP" altLang="en-US" dirty="0">
                      <a:solidFill>
                        <a:schemeClr val="tx1"/>
                      </a:solidFill>
                    </a:endParaRPr>
                  </a:p>
                </p:txBody>
              </p:sp>
              <p:sp>
                <p:nvSpPr>
                  <p:cNvPr id="43" name="正方形/長方形 42"/>
                  <p:cNvSpPr/>
                  <p:nvPr/>
                </p:nvSpPr>
                <p:spPr>
                  <a:xfrm>
                    <a:off x="2644669" y="3802920"/>
                    <a:ext cx="2043651" cy="102669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○○活動</a:t>
                    </a:r>
                    <a:endParaRPr kumimoji="1" lang="ja-JP" altLang="en-US" dirty="0">
                      <a:solidFill>
                        <a:schemeClr val="tx1"/>
                      </a:solidFill>
                    </a:endParaRPr>
                  </a:p>
                </p:txBody>
              </p:sp>
              <p:sp>
                <p:nvSpPr>
                  <p:cNvPr id="44" name="正方形/長方形 43"/>
                  <p:cNvSpPr/>
                  <p:nvPr/>
                </p:nvSpPr>
                <p:spPr>
                  <a:xfrm>
                    <a:off x="5085955" y="1829031"/>
                    <a:ext cx="2043651" cy="102669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○○が生まれる</a:t>
                    </a:r>
                    <a:endParaRPr kumimoji="1" lang="ja-JP" altLang="en-US" dirty="0">
                      <a:solidFill>
                        <a:schemeClr val="tx1"/>
                      </a:solidFill>
                    </a:endParaRPr>
                  </a:p>
                </p:txBody>
              </p:sp>
              <p:sp>
                <p:nvSpPr>
                  <p:cNvPr id="45" name="正方形/長方形 44"/>
                  <p:cNvSpPr/>
                  <p:nvPr/>
                </p:nvSpPr>
                <p:spPr>
                  <a:xfrm>
                    <a:off x="5085955" y="2975722"/>
                    <a:ext cx="2043651" cy="102669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○○が発生する</a:t>
                    </a:r>
                    <a:endParaRPr kumimoji="1" lang="ja-JP" altLang="en-US" dirty="0">
                      <a:solidFill>
                        <a:schemeClr val="tx1"/>
                      </a:solidFill>
                    </a:endParaRPr>
                  </a:p>
                </p:txBody>
              </p:sp>
              <p:sp>
                <p:nvSpPr>
                  <p:cNvPr id="46" name="正方形/長方形 45"/>
                  <p:cNvSpPr/>
                  <p:nvPr/>
                </p:nvSpPr>
                <p:spPr>
                  <a:xfrm>
                    <a:off x="5074174" y="4122413"/>
                    <a:ext cx="2043651" cy="102669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○○ができる</a:t>
                    </a:r>
                    <a:endParaRPr kumimoji="1" lang="ja-JP" altLang="en-US" dirty="0">
                      <a:solidFill>
                        <a:schemeClr val="tx1"/>
                      </a:solidFill>
                    </a:endParaRPr>
                  </a:p>
                </p:txBody>
              </p:sp>
              <p:sp>
                <p:nvSpPr>
                  <p:cNvPr id="47" name="正方形/長方形 46"/>
                  <p:cNvSpPr/>
                  <p:nvPr/>
                </p:nvSpPr>
                <p:spPr>
                  <a:xfrm>
                    <a:off x="5073064" y="5269104"/>
                    <a:ext cx="2043651" cy="102669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○○が知る</a:t>
                    </a:r>
                    <a:endParaRPr kumimoji="1" lang="ja-JP" altLang="en-US" dirty="0">
                      <a:solidFill>
                        <a:schemeClr val="tx1"/>
                      </a:solidFill>
                    </a:endParaRPr>
                  </a:p>
                </p:txBody>
              </p:sp>
              <p:sp>
                <p:nvSpPr>
                  <p:cNvPr id="49" name="正方形/長方形 48"/>
                  <p:cNvSpPr/>
                  <p:nvPr/>
                </p:nvSpPr>
                <p:spPr>
                  <a:xfrm>
                    <a:off x="7452163" y="1821011"/>
                    <a:ext cx="2043651" cy="102669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○○が育つ</a:t>
                    </a:r>
                    <a:endParaRPr kumimoji="1" lang="ja-JP" altLang="en-US" dirty="0">
                      <a:solidFill>
                        <a:schemeClr val="tx1"/>
                      </a:solidFill>
                    </a:endParaRPr>
                  </a:p>
                </p:txBody>
              </p:sp>
              <p:sp>
                <p:nvSpPr>
                  <p:cNvPr id="50" name="正方形/長方形 49"/>
                  <p:cNvSpPr/>
                  <p:nvPr/>
                </p:nvSpPr>
                <p:spPr>
                  <a:xfrm>
                    <a:off x="7452163" y="2967702"/>
                    <a:ext cx="2043651" cy="102669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○○が根付く</a:t>
                    </a:r>
                    <a:endParaRPr kumimoji="1" lang="ja-JP" altLang="en-US" dirty="0">
                      <a:solidFill>
                        <a:schemeClr val="tx1"/>
                      </a:solidFill>
                    </a:endParaRPr>
                  </a:p>
                </p:txBody>
              </p:sp>
              <p:sp>
                <p:nvSpPr>
                  <p:cNvPr id="51" name="正方形/長方形 50"/>
                  <p:cNvSpPr/>
                  <p:nvPr/>
                </p:nvSpPr>
                <p:spPr>
                  <a:xfrm>
                    <a:off x="7440382" y="4114393"/>
                    <a:ext cx="2043651" cy="102669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○○が変わる</a:t>
                    </a:r>
                    <a:endParaRPr kumimoji="1" lang="ja-JP" altLang="en-US" dirty="0">
                      <a:solidFill>
                        <a:schemeClr val="tx1"/>
                      </a:solidFill>
                    </a:endParaRPr>
                  </a:p>
                </p:txBody>
              </p:sp>
              <p:sp>
                <p:nvSpPr>
                  <p:cNvPr id="52" name="正方形/長方形 51"/>
                  <p:cNvSpPr/>
                  <p:nvPr/>
                </p:nvSpPr>
                <p:spPr>
                  <a:xfrm>
                    <a:off x="7439272" y="5261084"/>
                    <a:ext cx="2043651" cy="102669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○○が参加する</a:t>
                    </a:r>
                    <a:endParaRPr kumimoji="1" lang="ja-JP" altLang="en-US" dirty="0">
                      <a:solidFill>
                        <a:schemeClr val="tx1"/>
                      </a:solidFill>
                    </a:endParaRPr>
                  </a:p>
                </p:txBody>
              </p:sp>
              <p:sp>
                <p:nvSpPr>
                  <p:cNvPr id="53" name="正方形/長方形 52"/>
                  <p:cNvSpPr/>
                  <p:nvPr/>
                </p:nvSpPr>
                <p:spPr>
                  <a:xfrm>
                    <a:off x="9786287" y="2294251"/>
                    <a:ext cx="2043651" cy="102669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○○になる</a:t>
                    </a:r>
                    <a:endParaRPr kumimoji="1" lang="ja-JP" altLang="en-US" dirty="0">
                      <a:solidFill>
                        <a:schemeClr val="tx1"/>
                      </a:solidFill>
                    </a:endParaRPr>
                  </a:p>
                </p:txBody>
              </p:sp>
              <p:sp>
                <p:nvSpPr>
                  <p:cNvPr id="54" name="正方形/長方形 53"/>
                  <p:cNvSpPr/>
                  <p:nvPr/>
                </p:nvSpPr>
                <p:spPr>
                  <a:xfrm>
                    <a:off x="9786287" y="3440942"/>
                    <a:ext cx="2043651" cy="102669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○○が変わる</a:t>
                    </a:r>
                    <a:endParaRPr kumimoji="1" lang="ja-JP" altLang="en-US" dirty="0">
                      <a:solidFill>
                        <a:schemeClr val="tx1"/>
                      </a:solidFill>
                    </a:endParaRPr>
                  </a:p>
                </p:txBody>
              </p:sp>
              <p:sp>
                <p:nvSpPr>
                  <p:cNvPr id="55" name="正方形/長方形 54"/>
                  <p:cNvSpPr/>
                  <p:nvPr/>
                </p:nvSpPr>
                <p:spPr>
                  <a:xfrm>
                    <a:off x="9774506" y="4587633"/>
                    <a:ext cx="2043651" cy="102669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○○が育つ</a:t>
                    </a:r>
                    <a:endParaRPr kumimoji="1" lang="ja-JP" altLang="en-US" dirty="0">
                      <a:solidFill>
                        <a:schemeClr val="tx1"/>
                      </a:solidFill>
                    </a:endParaRPr>
                  </a:p>
                </p:txBody>
              </p:sp>
            </p:grpSp>
          </p:grpSp>
        </p:grpSp>
      </p:grpSp>
      <p:sp>
        <p:nvSpPr>
          <p:cNvPr id="67" name="テキスト ボックス 66"/>
          <p:cNvSpPr txBox="1"/>
          <p:nvPr/>
        </p:nvSpPr>
        <p:spPr>
          <a:xfrm>
            <a:off x="152438" y="5976446"/>
            <a:ext cx="4288353" cy="707886"/>
          </a:xfrm>
          <a:prstGeom prst="rect">
            <a:avLst/>
          </a:prstGeom>
          <a:noFill/>
        </p:spPr>
        <p:txBody>
          <a:bodyPr wrap="none" rtlCol="0">
            <a:spAutoFit/>
          </a:bodyPr>
          <a:lstStyle/>
          <a:p>
            <a:r>
              <a:rPr lang="ja-JP" altLang="en-US" sz="2000" dirty="0" smtClean="0"/>
              <a:t>＊枠や矢印は適宜増やしてください</a:t>
            </a:r>
            <a:endParaRPr lang="en-US" altLang="ja-JP" sz="2000" dirty="0" smtClean="0"/>
          </a:p>
          <a:p>
            <a:r>
              <a:rPr kumimoji="1" lang="ja-JP" altLang="en-US" sz="2000" dirty="0" smtClean="0"/>
              <a:t>＊一文でも体言止めでも構いません</a:t>
            </a:r>
            <a:endParaRPr kumimoji="1" lang="en-US" altLang="ja-JP" sz="2000" dirty="0" smtClean="0"/>
          </a:p>
        </p:txBody>
      </p:sp>
      <p:cxnSp>
        <p:nvCxnSpPr>
          <p:cNvPr id="4" name="直線矢印コネクタ 3"/>
          <p:cNvCxnSpPr>
            <a:endCxn id="42" idx="1"/>
          </p:cNvCxnSpPr>
          <p:nvPr/>
        </p:nvCxnSpPr>
        <p:spPr>
          <a:xfrm>
            <a:off x="2160783" y="2319569"/>
            <a:ext cx="435760" cy="56800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3" name="直線矢印コネクタ 32"/>
          <p:cNvCxnSpPr>
            <a:endCxn id="43" idx="1"/>
          </p:cNvCxnSpPr>
          <p:nvPr/>
        </p:nvCxnSpPr>
        <p:spPr>
          <a:xfrm>
            <a:off x="2201124" y="2344373"/>
            <a:ext cx="395419" cy="185960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8" name="直線矢印コネクタ 47"/>
          <p:cNvCxnSpPr>
            <a:endCxn id="43" idx="1"/>
          </p:cNvCxnSpPr>
          <p:nvPr/>
        </p:nvCxnSpPr>
        <p:spPr>
          <a:xfrm>
            <a:off x="2217385" y="3578695"/>
            <a:ext cx="379158" cy="62527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56" name="直線矢印コネクタ 55"/>
          <p:cNvCxnSpPr>
            <a:endCxn id="43" idx="1"/>
          </p:cNvCxnSpPr>
          <p:nvPr/>
        </p:nvCxnSpPr>
        <p:spPr>
          <a:xfrm flipV="1">
            <a:off x="2196089" y="4203973"/>
            <a:ext cx="400454" cy="63384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57" name="直線矢印コネクタ 56"/>
          <p:cNvCxnSpPr>
            <a:endCxn id="44" idx="1"/>
          </p:cNvCxnSpPr>
          <p:nvPr/>
        </p:nvCxnSpPr>
        <p:spPr>
          <a:xfrm flipV="1">
            <a:off x="4637174" y="2230084"/>
            <a:ext cx="400655" cy="69172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58" name="直線矢印コネクタ 57"/>
          <p:cNvCxnSpPr>
            <a:endCxn id="45" idx="1"/>
          </p:cNvCxnSpPr>
          <p:nvPr/>
        </p:nvCxnSpPr>
        <p:spPr>
          <a:xfrm>
            <a:off x="4622675" y="2960355"/>
            <a:ext cx="415154" cy="41642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59" name="直線矢印コネクタ 58"/>
          <p:cNvCxnSpPr>
            <a:endCxn id="46" idx="1"/>
          </p:cNvCxnSpPr>
          <p:nvPr/>
        </p:nvCxnSpPr>
        <p:spPr>
          <a:xfrm>
            <a:off x="4618697" y="4180426"/>
            <a:ext cx="407351" cy="34304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60" name="直線矢印コネクタ 59"/>
          <p:cNvCxnSpPr>
            <a:stCxn id="43" idx="3"/>
          </p:cNvCxnSpPr>
          <p:nvPr/>
        </p:nvCxnSpPr>
        <p:spPr>
          <a:xfrm>
            <a:off x="4640194" y="4203973"/>
            <a:ext cx="393733" cy="144203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6" name="直線矢印コネクタ 25"/>
          <p:cNvCxnSpPr>
            <a:stCxn id="44" idx="3"/>
            <a:endCxn id="49" idx="1"/>
          </p:cNvCxnSpPr>
          <p:nvPr/>
        </p:nvCxnSpPr>
        <p:spPr>
          <a:xfrm flipV="1">
            <a:off x="7081480" y="2222064"/>
            <a:ext cx="322557" cy="802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62" name="直線矢印コネクタ 61"/>
          <p:cNvCxnSpPr/>
          <p:nvPr/>
        </p:nvCxnSpPr>
        <p:spPr>
          <a:xfrm flipV="1">
            <a:off x="7074064" y="3368755"/>
            <a:ext cx="322557" cy="802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68" name="直線矢印コネクタ 67"/>
          <p:cNvCxnSpPr/>
          <p:nvPr/>
        </p:nvCxnSpPr>
        <p:spPr>
          <a:xfrm flipV="1">
            <a:off x="7077578" y="4523466"/>
            <a:ext cx="322557" cy="802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69" name="直線矢印コネクタ 68"/>
          <p:cNvCxnSpPr/>
          <p:nvPr/>
        </p:nvCxnSpPr>
        <p:spPr>
          <a:xfrm flipV="1">
            <a:off x="7057596" y="5637986"/>
            <a:ext cx="322557" cy="802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70" name="直線矢印コネクタ 69"/>
          <p:cNvCxnSpPr>
            <a:endCxn id="53" idx="1"/>
          </p:cNvCxnSpPr>
          <p:nvPr/>
        </p:nvCxnSpPr>
        <p:spPr>
          <a:xfrm>
            <a:off x="9415604" y="2241477"/>
            <a:ext cx="322557" cy="45382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71" name="直線矢印コネクタ 70"/>
          <p:cNvCxnSpPr>
            <a:endCxn id="53" idx="1"/>
          </p:cNvCxnSpPr>
          <p:nvPr/>
        </p:nvCxnSpPr>
        <p:spPr>
          <a:xfrm flipV="1">
            <a:off x="9415604" y="2695304"/>
            <a:ext cx="322557" cy="68147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72" name="直線矢印コネクタ 71"/>
          <p:cNvCxnSpPr>
            <a:endCxn id="54" idx="1"/>
          </p:cNvCxnSpPr>
          <p:nvPr/>
        </p:nvCxnSpPr>
        <p:spPr>
          <a:xfrm>
            <a:off x="9455104" y="3368669"/>
            <a:ext cx="283057" cy="47332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73" name="直線矢印コネクタ 72"/>
          <p:cNvCxnSpPr>
            <a:endCxn id="55" idx="1"/>
          </p:cNvCxnSpPr>
          <p:nvPr/>
        </p:nvCxnSpPr>
        <p:spPr>
          <a:xfrm>
            <a:off x="9431642" y="4531486"/>
            <a:ext cx="294738" cy="45720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74" name="直線矢印コネクタ 73"/>
          <p:cNvCxnSpPr>
            <a:endCxn id="55" idx="1"/>
          </p:cNvCxnSpPr>
          <p:nvPr/>
        </p:nvCxnSpPr>
        <p:spPr>
          <a:xfrm flipV="1">
            <a:off x="9455104" y="4988686"/>
            <a:ext cx="271276" cy="60479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75" name="直線矢印コネクタ 74"/>
          <p:cNvCxnSpPr>
            <a:stCxn id="44" idx="3"/>
          </p:cNvCxnSpPr>
          <p:nvPr/>
        </p:nvCxnSpPr>
        <p:spPr>
          <a:xfrm>
            <a:off x="7081480" y="2230084"/>
            <a:ext cx="329973" cy="109109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76" name="直線矢印コネクタ 75"/>
          <p:cNvCxnSpPr/>
          <p:nvPr/>
        </p:nvCxnSpPr>
        <p:spPr>
          <a:xfrm flipV="1">
            <a:off x="7084671" y="4515446"/>
            <a:ext cx="334661" cy="107461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7236515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A5FF6640-6933-4915-A45A-EA9395A078D6}"/>
              </a:ext>
            </a:extLst>
          </p:cNvPr>
          <p:cNvSpPr txBox="1"/>
          <p:nvPr/>
        </p:nvSpPr>
        <p:spPr>
          <a:xfrm>
            <a:off x="762781" y="1492896"/>
            <a:ext cx="10639141" cy="4662815"/>
          </a:xfrm>
          <a:prstGeom prst="rect">
            <a:avLst/>
          </a:prstGeom>
          <a:noFill/>
          <a:ln>
            <a:solidFill>
              <a:schemeClr val="accent1"/>
            </a:solidFill>
          </a:ln>
        </p:spPr>
        <p:txBody>
          <a:bodyPr wrap="square" rtlCol="0">
            <a:spAutoFit/>
          </a:bodyPr>
          <a:lstStyle/>
          <a:p>
            <a:r>
              <a:rPr kumimoji="1" lang="ja-JP" altLang="en-US" dirty="0"/>
              <a:t>・</a:t>
            </a:r>
            <a:r>
              <a:rPr lang="en-US" altLang="ja-JP" dirty="0"/>
              <a:t>1.1.</a:t>
            </a:r>
            <a:r>
              <a:rPr lang="ja-JP" altLang="en-US" dirty="0"/>
              <a:t>で記載した課題の原因分析とその解決策の検討</a:t>
            </a:r>
            <a:endParaRPr lang="en-US" altLang="ja-JP" dirty="0"/>
          </a:p>
          <a:p>
            <a:r>
              <a:rPr kumimoji="1" lang="ja-JP" altLang="en-US" dirty="0"/>
              <a:t>（</a:t>
            </a:r>
            <a:r>
              <a:rPr kumimoji="1" lang="en-US" altLang="ja-JP" dirty="0"/>
              <a:t>1.3.</a:t>
            </a:r>
            <a:r>
              <a:rPr kumimoji="1" lang="ja-JP" altLang="en-US" dirty="0"/>
              <a:t>の事業内容につながる因果関係を示してください。）</a:t>
            </a:r>
            <a:endParaRPr kumimoji="1" lang="en-US" altLang="ja-JP" dirty="0"/>
          </a:p>
          <a:p>
            <a:endParaRPr lang="en-US" altLang="ja-JP" dirty="0"/>
          </a:p>
          <a:p>
            <a:endParaRPr kumimoji="1" lang="en-US" altLang="ja-JP" dirty="0"/>
          </a:p>
          <a:p>
            <a:endParaRPr lang="en-US" altLang="ja-JP" dirty="0"/>
          </a:p>
          <a:p>
            <a:pPr>
              <a:lnSpc>
                <a:spcPct val="150000"/>
              </a:lnSpc>
            </a:pPr>
            <a:r>
              <a:rPr lang="ja-JP" altLang="en-US" dirty="0" smtClean="0">
                <a:solidFill>
                  <a:srgbClr val="FF0000"/>
                </a:solidFill>
              </a:rPr>
              <a:t>・</a:t>
            </a:r>
            <a:r>
              <a:rPr lang="en-US" altLang="ja-JP" dirty="0" smtClean="0">
                <a:solidFill>
                  <a:srgbClr val="FF0000"/>
                </a:solidFill>
              </a:rPr>
              <a:t>1.1.</a:t>
            </a:r>
            <a:r>
              <a:rPr lang="ja-JP" altLang="en-US" dirty="0" smtClean="0">
                <a:solidFill>
                  <a:srgbClr val="FF0000"/>
                </a:solidFill>
              </a:rPr>
              <a:t>で記載した課題の原因分析とその解決策の検討について記載してください。</a:t>
            </a:r>
            <a:endParaRPr lang="en-US" altLang="ja-JP" dirty="0" smtClean="0">
              <a:solidFill>
                <a:srgbClr val="FF0000"/>
              </a:solidFill>
            </a:endParaRPr>
          </a:p>
          <a:p>
            <a:pPr>
              <a:lnSpc>
                <a:spcPct val="150000"/>
              </a:lnSpc>
            </a:pPr>
            <a:r>
              <a:rPr lang="ja-JP" altLang="en-US" dirty="0" smtClean="0">
                <a:solidFill>
                  <a:srgbClr val="FF0000"/>
                </a:solidFill>
              </a:rPr>
              <a:t>・その解決策が</a:t>
            </a:r>
            <a:r>
              <a:rPr lang="en-US" altLang="ja-JP" dirty="0" smtClean="0">
                <a:solidFill>
                  <a:srgbClr val="FF0000"/>
                </a:solidFill>
              </a:rPr>
              <a:t>1.3.</a:t>
            </a:r>
            <a:r>
              <a:rPr lang="ja-JP" altLang="en-US" dirty="0" smtClean="0">
                <a:solidFill>
                  <a:srgbClr val="FF0000"/>
                </a:solidFill>
              </a:rPr>
              <a:t>の事業内容につながる因果関係も示してください。</a:t>
            </a:r>
            <a:endParaRPr lang="en-US" altLang="ja-JP" dirty="0">
              <a:solidFill>
                <a:srgbClr val="FF0000"/>
              </a:solidFill>
            </a:endParaRPr>
          </a:p>
          <a:p>
            <a:pPr>
              <a:lnSpc>
                <a:spcPct val="150000"/>
              </a:lnSpc>
            </a:pPr>
            <a:r>
              <a:rPr lang="ja-JP" altLang="en-US" dirty="0">
                <a:solidFill>
                  <a:srgbClr val="FF0000"/>
                </a:solidFill>
              </a:rPr>
              <a:t>・複数ページにわたっても構いません</a:t>
            </a:r>
            <a:r>
              <a:rPr lang="ja-JP" altLang="en-US" dirty="0" smtClean="0">
                <a:solidFill>
                  <a:srgbClr val="FF0000"/>
                </a:solidFill>
              </a:rPr>
              <a:t>。</a:t>
            </a:r>
            <a:endParaRPr lang="en-US" altLang="ja-JP" dirty="0"/>
          </a:p>
          <a:p>
            <a:endParaRPr lang="en-US" altLang="ja-JP" dirty="0"/>
          </a:p>
          <a:p>
            <a:endParaRPr lang="en-US" altLang="ja-JP" dirty="0"/>
          </a:p>
          <a:p>
            <a:endParaRPr lang="en-US" altLang="ja-JP" dirty="0" smtClean="0"/>
          </a:p>
          <a:p>
            <a:endParaRPr lang="en-US" altLang="ja-JP" dirty="0"/>
          </a:p>
          <a:p>
            <a:endParaRPr lang="en-US" altLang="ja-JP" dirty="0"/>
          </a:p>
          <a:p>
            <a:endParaRPr lang="en-US" altLang="ja-JP" dirty="0"/>
          </a:p>
          <a:p>
            <a:endParaRPr kumimoji="1" lang="ja-JP" altLang="en-US" dirty="0"/>
          </a:p>
        </p:txBody>
      </p:sp>
      <p:sp>
        <p:nvSpPr>
          <p:cNvPr id="5" name="正方形/長方形 4">
            <a:extLst>
              <a:ext uri="{FF2B5EF4-FFF2-40B4-BE49-F238E27FC236}">
                <a16:creationId xmlns:a16="http://schemas.microsoft.com/office/drawing/2014/main" id="{E45F13AA-72E2-4E65-8E44-F180E13D03FD}"/>
              </a:ext>
            </a:extLst>
          </p:cNvPr>
          <p:cNvSpPr/>
          <p:nvPr/>
        </p:nvSpPr>
        <p:spPr>
          <a:xfrm>
            <a:off x="899261" y="1065716"/>
            <a:ext cx="6096000" cy="400110"/>
          </a:xfrm>
          <a:prstGeom prst="rect">
            <a:avLst/>
          </a:prstGeom>
        </p:spPr>
        <p:txBody>
          <a:bodyPr>
            <a:spAutoFit/>
          </a:bodyPr>
          <a:lstStyle/>
          <a:p>
            <a:r>
              <a:rPr lang="en-US" altLang="ja-JP" sz="2000" dirty="0"/>
              <a:t>1.2.</a:t>
            </a:r>
            <a:r>
              <a:rPr lang="ja-JP" altLang="en-US" sz="2000" dirty="0"/>
              <a:t>原因分析と解決策</a:t>
            </a:r>
          </a:p>
        </p:txBody>
      </p:sp>
      <p:sp>
        <p:nvSpPr>
          <p:cNvPr id="6" name="スライド番号プレースホルダー 2">
            <a:extLst>
              <a:ext uri="{FF2B5EF4-FFF2-40B4-BE49-F238E27FC236}">
                <a16:creationId xmlns:a16="http://schemas.microsoft.com/office/drawing/2014/main" id="{E584C671-4923-499B-8DC4-1438F1ADED10}"/>
              </a:ext>
            </a:extLst>
          </p:cNvPr>
          <p:cNvSpPr>
            <a:spLocks noGrp="1"/>
          </p:cNvSpPr>
          <p:nvPr>
            <p:ph type="sldNum" sz="quarter" idx="12"/>
          </p:nvPr>
        </p:nvSpPr>
        <p:spPr>
          <a:xfrm>
            <a:off x="8610600" y="6356350"/>
            <a:ext cx="2743200" cy="365125"/>
          </a:xfrm>
        </p:spPr>
        <p:txBody>
          <a:bodyPr/>
          <a:lstStyle/>
          <a:p>
            <a:fld id="{99D362A8-9C72-451F-B3C7-A05A0702FA10}" type="slidenum">
              <a:rPr kumimoji="1" lang="ja-JP" altLang="en-US" smtClean="0"/>
              <a:t>9</a:t>
            </a:fld>
            <a:endParaRPr kumimoji="1" lang="ja-JP" altLang="en-US"/>
          </a:p>
        </p:txBody>
      </p:sp>
    </p:spTree>
    <p:extLst>
      <p:ext uri="{BB962C8B-B14F-4D97-AF65-F5344CB8AC3E}">
        <p14:creationId xmlns:p14="http://schemas.microsoft.com/office/powerpoint/2010/main" val="2812765932"/>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1962</TotalTime>
  <Words>1231</Words>
  <Application>Microsoft Office PowerPoint</Application>
  <PresentationFormat>ワイド画面</PresentationFormat>
  <Paragraphs>287</Paragraphs>
  <Slides>18</Slides>
  <Notes>1</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18</vt:i4>
      </vt:variant>
    </vt:vector>
  </HeadingPairs>
  <TitlesOfParts>
    <vt:vector size="23" baseType="lpstr">
      <vt:lpstr>ＭＳ Ｐゴシック</vt:lpstr>
      <vt:lpstr>游ゴシック</vt:lpstr>
      <vt:lpstr>游ゴシック Light</vt:lpstr>
      <vt:lpstr>Arial</vt:lpstr>
      <vt:lpstr>Office テーマ</vt:lpstr>
      <vt:lpstr>【様式2　事業計画書作成の手引き】</vt:lpstr>
      <vt:lpstr>2019年度実行団体申請 様式2事業計画書</vt:lpstr>
      <vt:lpstr>PowerPoint プレゼンテーション</vt:lpstr>
      <vt:lpstr>別紙「事業計画書作成の手引き」を参考に以下の項目に沿って事業計画書を作成してください。 次ページ以降の記入スペースは適宜増減してください。ただし、全体の分量は40ページ（表紙と本スライドを含める）以内とします。※原則、パワーポイントをご利用ください。 </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Kei Taira</dc:creator>
  <cp:lastModifiedBy>owner</cp:lastModifiedBy>
  <cp:revision>170</cp:revision>
  <cp:lastPrinted>2019-04-26T02:28:34Z</cp:lastPrinted>
  <dcterms:created xsi:type="dcterms:W3CDTF">2019-04-18T02:15:12Z</dcterms:created>
  <dcterms:modified xsi:type="dcterms:W3CDTF">2019-11-25T06:08:09Z</dcterms:modified>
</cp:coreProperties>
</file>