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svg" ContentType="image/svg+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366" r:id="rId2"/>
    <p:sldId id="374" r:id="rId3"/>
    <p:sldId id="258" r:id="rId4"/>
    <p:sldId id="257" r:id="rId5"/>
    <p:sldId id="259" r:id="rId6"/>
    <p:sldId id="363" r:id="rId7"/>
    <p:sldId id="378" r:id="rId8"/>
    <p:sldId id="264" r:id="rId9"/>
    <p:sldId id="379" r:id="rId10"/>
    <p:sldId id="275" r:id="rId11"/>
    <p:sldId id="291" r:id="rId12"/>
    <p:sldId id="290" r:id="rId13"/>
    <p:sldId id="279" r:id="rId14"/>
    <p:sldId id="270" r:id="rId15"/>
    <p:sldId id="285" r:id="rId16"/>
    <p:sldId id="370" r:id="rId17"/>
    <p:sldId id="276" r:id="rId18"/>
    <p:sldId id="373" r:id="rId19"/>
    <p:sldId id="369" r:id="rId20"/>
    <p:sldId id="269" r:id="rId21"/>
    <p:sldId id="371" r:id="rId22"/>
    <p:sldId id="372" r:id="rId23"/>
    <p:sldId id="281" r:id="rId24"/>
    <p:sldId id="282" r:id="rId25"/>
  </p:sldIdLst>
  <p:sldSz cx="9144000" cy="5143500" type="screen16x9"/>
  <p:notesSz cx="6797675" cy="9926638"/>
  <p:defaultTextStyle>
    <a:defPPr>
      <a:defRPr lang="ja-JP"/>
    </a:defPPr>
    <a:lvl1pPr marL="0" algn="l" defTabSz="685800" rtl="0" eaLnBrk="1" latinLnBrk="0" hangingPunct="1">
      <a:defRPr kumimoji="1" sz="1400" kern="1200">
        <a:solidFill>
          <a:schemeClr val="tx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ano miki" initials="am" lastIdx="1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731E"/>
    <a:srgbClr val="BD7F21"/>
    <a:srgbClr val="2E8ACB"/>
    <a:srgbClr val="D08C24"/>
    <a:srgbClr val="F9EDDB"/>
    <a:srgbClr val="2E75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C8C738-D337-6CB4-EF7E-68A35B2DB08D}" v="1" dt="2019-09-19T07:30:37.05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20" autoAdjust="0"/>
    <p:restoredTop sz="98726" autoAdjust="0"/>
  </p:normalViewPr>
  <p:slideViewPr>
    <p:cSldViewPr snapToGrid="0">
      <p:cViewPr varScale="1">
        <p:scale>
          <a:sx n="118" d="100"/>
          <a:sy n="118" d="100"/>
        </p:scale>
        <p:origin x="-856" y="-104"/>
      </p:cViewPr>
      <p:guideLst>
        <p:guide orient="horz" pos="2160"/>
        <p:guide orient="horz" pos="1620"/>
        <p:guide pos="384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2952" y="66"/>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commentAuthors" Target="commentAuthors.xml"/><Relationship Id="rId2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6" Type="http://schemas.microsoft.com/office/2016/11/relationships/changesInfo" Target="changesInfos/changesInfo1.xml"/><Relationship Id="rId37"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sahara Chinami" userId="S::csasahara@janpiaoffice.onmicrosoft.com::17dadabb-76aa-4e11-a7d2-2d8a1becb959" providerId="AD" clId="Web-{0777F500-DAD2-CAE7-C87E-E085470F288D}"/>
    <pc:docChg chg="addSld delSld">
      <pc:chgData name="Sasahara Chinami" userId="S::csasahara@janpiaoffice.onmicrosoft.com::17dadabb-76aa-4e11-a7d2-2d8a1becb959" providerId="AD" clId="Web-{0777F500-DAD2-CAE7-C87E-E085470F288D}" dt="2019-05-15T02:18:41.355" v="2"/>
      <pc:docMkLst>
        <pc:docMk/>
      </pc:docMkLst>
      <pc:sldChg chg="add del">
        <pc:chgData name="Sasahara Chinami" userId="S::csasahara@janpiaoffice.onmicrosoft.com::17dadabb-76aa-4e11-a7d2-2d8a1becb959" providerId="AD" clId="Web-{0777F500-DAD2-CAE7-C87E-E085470F288D}" dt="2019-05-15T02:18:41.355" v="2"/>
        <pc:sldMkLst>
          <pc:docMk/>
          <pc:sldMk cId="1409131997" sldId="384"/>
        </pc:sldMkLst>
      </pc:sldChg>
    </pc:docChg>
  </pc:docChgLst>
  <pc:docChgLst>
    <pc:chgData name="Takeshi Kato" userId="S::tkato@janpiaoffice.onmicrosoft.com::4ec8922e-0e71-49a1-9de1-f62a7df3f010" providerId="AD" clId="Web-{90C8C738-D337-6CB4-EF7E-68A35B2DB08D}"/>
    <pc:docChg chg="modSld">
      <pc:chgData name="Takeshi Kato" userId="S::tkato@janpiaoffice.onmicrosoft.com::4ec8922e-0e71-49a1-9de1-f62a7df3f010" providerId="AD" clId="Web-{90C8C738-D337-6CB4-EF7E-68A35B2DB08D}" dt="2019-09-19T07:30:37.059" v="0" actId="1076"/>
      <pc:docMkLst>
        <pc:docMk/>
      </pc:docMkLst>
      <pc:sldChg chg="modSp">
        <pc:chgData name="Takeshi Kato" userId="S::tkato@janpiaoffice.onmicrosoft.com::4ec8922e-0e71-49a1-9de1-f62a7df3f010" providerId="AD" clId="Web-{90C8C738-D337-6CB4-EF7E-68A35B2DB08D}" dt="2019-09-19T07:30:37.059" v="0" actId="1076"/>
        <pc:sldMkLst>
          <pc:docMk/>
          <pc:sldMk cId="933057709" sldId="290"/>
        </pc:sldMkLst>
        <pc:grpChg chg="mod">
          <ac:chgData name="Takeshi Kato" userId="S::tkato@janpiaoffice.onmicrosoft.com::4ec8922e-0e71-49a1-9de1-f62a7df3f010" providerId="AD" clId="Web-{90C8C738-D337-6CB4-EF7E-68A35B2DB08D}" dt="2019-09-19T07:30:37.059" v="0" actId="1076"/>
          <ac:grpSpMkLst>
            <pc:docMk/>
            <pc:sldMk cId="933057709" sldId="290"/>
            <ac:grpSpMk id="2" creationId="{099878DB-47A8-DA44-B589-BB08E614FC77}"/>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60" cy="498056"/>
          </a:xfrm>
          <a:prstGeom prst="rect">
            <a:avLst/>
          </a:prstGeom>
        </p:spPr>
        <p:txBody>
          <a:bodyPr vert="horz" lIns="92108" tIns="46054" rIns="92108" bIns="4605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2" y="0"/>
            <a:ext cx="2945660" cy="498056"/>
          </a:xfrm>
          <a:prstGeom prst="rect">
            <a:avLst/>
          </a:prstGeom>
        </p:spPr>
        <p:txBody>
          <a:bodyPr vert="horz" lIns="92108" tIns="46054" rIns="92108" bIns="46054" rtlCol="0"/>
          <a:lstStyle>
            <a:lvl1pPr algn="r">
              <a:defRPr sz="1200"/>
            </a:lvl1pPr>
          </a:lstStyle>
          <a:p>
            <a:fld id="{A0110929-1917-4204-A750-6492D6FD46F3}" type="datetimeFigureOut">
              <a:rPr kumimoji="1" lang="ja-JP" altLang="en-US" smtClean="0"/>
              <a:t>20/08/09</a:t>
            </a:fld>
            <a:endParaRPr kumimoji="1" lang="ja-JP" altLang="en-US" dirty="0"/>
          </a:p>
        </p:txBody>
      </p:sp>
      <p:sp>
        <p:nvSpPr>
          <p:cNvPr id="4" name="スライド イメージ プレースホルダー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2108" tIns="46054" rIns="92108" bIns="46054" rtlCol="0" anchor="ctr"/>
          <a:lstStyle/>
          <a:p>
            <a:endParaRPr lang="ja-JP" altLang="en-US" dirty="0"/>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2108" tIns="46054" rIns="92108" bIns="460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60" cy="498055"/>
          </a:xfrm>
          <a:prstGeom prst="rect">
            <a:avLst/>
          </a:prstGeom>
        </p:spPr>
        <p:txBody>
          <a:bodyPr vert="horz" lIns="92108" tIns="46054" rIns="92108" bIns="4605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2" y="9428584"/>
            <a:ext cx="2945660" cy="498055"/>
          </a:xfrm>
          <a:prstGeom prst="rect">
            <a:avLst/>
          </a:prstGeom>
        </p:spPr>
        <p:txBody>
          <a:bodyPr vert="horz" lIns="92108" tIns="46054" rIns="92108" bIns="46054" rtlCol="0" anchor="b"/>
          <a:lstStyle>
            <a:lvl1pPr algn="r">
              <a:defRPr sz="1200"/>
            </a:lvl1pPr>
          </a:lstStyle>
          <a:p>
            <a:fld id="{FACD74C9-F05A-4B46-AB75-15DE5EF58526}" type="slidenum">
              <a:rPr kumimoji="1" lang="ja-JP" altLang="en-US" smtClean="0"/>
              <a:t>‹#›</a:t>
            </a:fld>
            <a:endParaRPr kumimoji="1" lang="ja-JP" altLang="en-US" dirty="0"/>
          </a:p>
        </p:txBody>
      </p:sp>
    </p:spTree>
    <p:extLst>
      <p:ext uri="{BB962C8B-B14F-4D97-AF65-F5344CB8AC3E}">
        <p14:creationId xmlns:p14="http://schemas.microsoft.com/office/powerpoint/2010/main" val="304985401"/>
      </p:ext>
    </p:extLst>
  </p:cSld>
  <p:clrMap bg1="lt1" tx1="dk1" bg2="lt2" tx2="dk2" accent1="accent1" accent2="accent2" accent3="accent3" accent4="accent4" accent5="accent5" accent6="accent6" hlink="hlink" folHlink="folHlink"/>
  <p:notesStyle>
    <a:lvl1pPr marL="0" algn="l" defTabSz="685800" rtl="0" eaLnBrk="1" latinLnBrk="0" hangingPunct="1">
      <a:defRPr kumimoji="1" sz="900" kern="1200">
        <a:solidFill>
          <a:schemeClr val="tx1"/>
        </a:solidFill>
        <a:latin typeface="+mn-lt"/>
        <a:ea typeface="+mn-ea"/>
        <a:cs typeface="+mn-cs"/>
      </a:defRPr>
    </a:lvl1pPr>
    <a:lvl2pPr marL="342900" algn="l" defTabSz="685800" rtl="0" eaLnBrk="1" latinLnBrk="0" hangingPunct="1">
      <a:defRPr kumimoji="1" sz="900" kern="1200">
        <a:solidFill>
          <a:schemeClr val="tx1"/>
        </a:solidFill>
        <a:latin typeface="+mn-lt"/>
        <a:ea typeface="+mn-ea"/>
        <a:cs typeface="+mn-cs"/>
      </a:defRPr>
    </a:lvl2pPr>
    <a:lvl3pPr marL="685800" algn="l" defTabSz="685800" rtl="0" eaLnBrk="1" latinLnBrk="0" hangingPunct="1">
      <a:defRPr kumimoji="1" sz="900" kern="1200">
        <a:solidFill>
          <a:schemeClr val="tx1"/>
        </a:solidFill>
        <a:latin typeface="+mn-lt"/>
        <a:ea typeface="+mn-ea"/>
        <a:cs typeface="+mn-cs"/>
      </a:defRPr>
    </a:lvl3pPr>
    <a:lvl4pPr marL="1028700" algn="l" defTabSz="685800" rtl="0" eaLnBrk="1" latinLnBrk="0" hangingPunct="1">
      <a:defRPr kumimoji="1" sz="900" kern="1200">
        <a:solidFill>
          <a:schemeClr val="tx1"/>
        </a:solidFill>
        <a:latin typeface="+mn-lt"/>
        <a:ea typeface="+mn-ea"/>
        <a:cs typeface="+mn-cs"/>
      </a:defRPr>
    </a:lvl4pPr>
    <a:lvl5pPr marL="1371600" algn="l" defTabSz="685800" rtl="0" eaLnBrk="1" latinLnBrk="0" hangingPunct="1">
      <a:defRPr kumimoji="1" sz="900" kern="1200">
        <a:solidFill>
          <a:schemeClr val="tx1"/>
        </a:solidFill>
        <a:latin typeface="+mn-lt"/>
        <a:ea typeface="+mn-ea"/>
        <a:cs typeface="+mn-cs"/>
      </a:defRPr>
    </a:lvl5pPr>
    <a:lvl6pPr marL="1714500" algn="l" defTabSz="685800" rtl="0" eaLnBrk="1" latinLnBrk="0" hangingPunct="1">
      <a:defRPr kumimoji="1" sz="900" kern="1200">
        <a:solidFill>
          <a:schemeClr val="tx1"/>
        </a:solidFill>
        <a:latin typeface="+mn-lt"/>
        <a:ea typeface="+mn-ea"/>
        <a:cs typeface="+mn-cs"/>
      </a:defRPr>
    </a:lvl6pPr>
    <a:lvl7pPr marL="2057400" algn="l" defTabSz="685800" rtl="0" eaLnBrk="1" latinLnBrk="0" hangingPunct="1">
      <a:defRPr kumimoji="1" sz="900" kern="1200">
        <a:solidFill>
          <a:schemeClr val="tx1"/>
        </a:solidFill>
        <a:latin typeface="+mn-lt"/>
        <a:ea typeface="+mn-ea"/>
        <a:cs typeface="+mn-cs"/>
      </a:defRPr>
    </a:lvl7pPr>
    <a:lvl8pPr marL="2400300" algn="l" defTabSz="685800" rtl="0" eaLnBrk="1" latinLnBrk="0" hangingPunct="1">
      <a:defRPr kumimoji="1" sz="900" kern="1200">
        <a:solidFill>
          <a:schemeClr val="tx1"/>
        </a:solidFill>
        <a:latin typeface="+mn-lt"/>
        <a:ea typeface="+mn-ea"/>
        <a:cs typeface="+mn-cs"/>
      </a:defRPr>
    </a:lvl8pPr>
    <a:lvl9pPr marL="2743200" algn="l" defTabSz="685800" rtl="0" eaLnBrk="1" latinLnBrk="0" hangingPunct="1">
      <a:defRPr kumimoji="1"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pPr algn="l">
              <a:lnSpc>
                <a:spcPct val="150000"/>
              </a:lnSpc>
            </a:pPr>
            <a:r>
              <a:rPr lang="ja-JP" altLang="en-US" dirty="0" smtClean="0">
                <a:solidFill>
                  <a:schemeClr val="tx1">
                    <a:lumMod val="85000"/>
                    <a:lumOff val="15000"/>
                  </a:schemeClr>
                </a:solidFill>
              </a:rPr>
              <a:t>・公募要領はみらいベースに掲載しているが、その概要を説明</a:t>
            </a:r>
            <a:endParaRPr lang="en-US" altLang="ja-JP" dirty="0" smtClean="0">
              <a:solidFill>
                <a:schemeClr val="tx1">
                  <a:lumMod val="85000"/>
                  <a:lumOff val="15000"/>
                </a:schemeClr>
              </a:solidFill>
            </a:endParaRPr>
          </a:p>
          <a:p>
            <a:pPr algn="l">
              <a:lnSpc>
                <a:spcPct val="150000"/>
              </a:lnSpc>
            </a:pPr>
            <a:r>
              <a:rPr lang="ja-JP" altLang="en-US" dirty="0" smtClean="0">
                <a:solidFill>
                  <a:schemeClr val="tx1">
                    <a:lumMod val="85000"/>
                    <a:lumOff val="15000"/>
                  </a:schemeClr>
                </a:solidFill>
              </a:rPr>
              <a:t>・実行団体へ応募いただくにあたって内容を把握していただきたいものが３つ</a:t>
            </a:r>
            <a:endParaRPr lang="en-US" altLang="ja-JP" dirty="0" smtClean="0">
              <a:solidFill>
                <a:schemeClr val="tx1">
                  <a:lumMod val="85000"/>
                  <a:lumOff val="15000"/>
                </a:schemeClr>
              </a:solidFill>
            </a:endParaRPr>
          </a:p>
          <a:p>
            <a:pPr algn="l">
              <a:lnSpc>
                <a:spcPct val="150000"/>
              </a:lnSpc>
            </a:pPr>
            <a:r>
              <a:rPr lang="ja-JP" altLang="en-US" dirty="0" smtClean="0">
                <a:solidFill>
                  <a:schemeClr val="tx1">
                    <a:lumMod val="85000"/>
                    <a:lumOff val="15000"/>
                  </a:schemeClr>
                </a:solidFill>
              </a:rPr>
              <a:t>・公募要領、みらい基金申請書、評価指針</a:t>
            </a:r>
            <a:endParaRPr lang="ja-JP" altLang="en-US" dirty="0">
              <a:solidFill>
                <a:schemeClr val="tx1">
                  <a:lumMod val="85000"/>
                  <a:lumOff val="15000"/>
                </a:schemeClr>
              </a:solidFill>
            </a:endParaRPr>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a:t>
            </a:fld>
            <a:endParaRPr kumimoji="1" lang="ja-JP" altLang="en-US" dirty="0"/>
          </a:p>
        </p:txBody>
      </p:sp>
    </p:spTree>
    <p:extLst>
      <p:ext uri="{BB962C8B-B14F-4D97-AF65-F5344CB8AC3E}">
        <p14:creationId xmlns:p14="http://schemas.microsoft.com/office/powerpoint/2010/main" val="383944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・説明責任を果たすためのガバナンスコンプライアンス体制</a:t>
            </a:r>
            <a:endParaRPr kumimoji="1" lang="en-US" altLang="ja-JP" dirty="0" smtClean="0"/>
          </a:p>
          <a:p>
            <a:r>
              <a:rPr kumimoji="1" lang="ja-JP" altLang="en-US" dirty="0" smtClean="0"/>
              <a:t>・かなり厳しい対応が求められる</a:t>
            </a:r>
            <a:endParaRPr kumimoji="1" lang="en-US" altLang="ja-JP" dirty="0" smtClean="0"/>
          </a:p>
          <a:p>
            <a:r>
              <a:rPr kumimoji="1" lang="ja-JP" altLang="en-US" dirty="0" smtClean="0"/>
              <a:t>・いくつか必要な規程を整備いただくことになるが、それは内定が出たあとで構わない</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10</a:t>
            </a:fld>
            <a:endParaRPr kumimoji="1" lang="ja-JP" altLang="en-US" dirty="0"/>
          </a:p>
        </p:txBody>
      </p:sp>
    </p:spTree>
    <p:extLst>
      <p:ext uri="{BB962C8B-B14F-4D97-AF65-F5344CB8AC3E}">
        <p14:creationId xmlns:p14="http://schemas.microsoft.com/office/powerpoint/2010/main" val="558991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・既出</a:t>
            </a:r>
            <a:endParaRPr kumimoji="1" lang="en-US" altLang="ja-JP" dirty="0" smtClean="0"/>
          </a:p>
          <a:p>
            <a:r>
              <a:rPr kumimoji="1" lang="ja-JP" altLang="en-US" dirty="0" smtClean="0"/>
              <a:t>・いずれかまたはいくつかを選択</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11</a:t>
            </a:fld>
            <a:endParaRPr kumimoji="1" lang="ja-JP" altLang="en-US" dirty="0"/>
          </a:p>
        </p:txBody>
      </p:sp>
    </p:spTree>
    <p:extLst>
      <p:ext uri="{BB962C8B-B14F-4D97-AF65-F5344CB8AC3E}">
        <p14:creationId xmlns:p14="http://schemas.microsoft.com/office/powerpoint/2010/main" val="3195518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・既出</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12</a:t>
            </a:fld>
            <a:endParaRPr kumimoji="1" lang="ja-JP" altLang="en-US" dirty="0"/>
          </a:p>
        </p:txBody>
      </p:sp>
    </p:spTree>
    <p:extLst>
      <p:ext uri="{BB962C8B-B14F-4D97-AF65-F5344CB8AC3E}">
        <p14:creationId xmlns:p14="http://schemas.microsoft.com/office/powerpoint/2010/main" val="2870374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様式は１から１</a:t>
            </a:r>
            <a:r>
              <a:rPr kumimoji="1" lang="ja-JP" altLang="en-US" dirty="0"/>
              <a:t>２</a:t>
            </a:r>
            <a:endParaRPr kumimoji="1" lang="en-US" altLang="ja-JP" dirty="0" smtClean="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13</a:t>
            </a:fld>
            <a:endParaRPr kumimoji="1" lang="ja-JP" altLang="en-US" dirty="0"/>
          </a:p>
        </p:txBody>
      </p:sp>
    </p:spTree>
    <p:extLst>
      <p:ext uri="{BB962C8B-B14F-4D97-AF65-F5344CB8AC3E}">
        <p14:creationId xmlns:p14="http://schemas.microsoft.com/office/powerpoint/2010/main" val="20720686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・ある程度の社会的インパクトを生み出すためには一定の金額が必要だろうということで下限も設定</a:t>
            </a:r>
            <a:endParaRPr kumimoji="1" lang="en-US" altLang="ja-JP" dirty="0" smtClean="0"/>
          </a:p>
          <a:p>
            <a:r>
              <a:rPr kumimoji="1" lang="ja-JP" altLang="en-US" dirty="0" smtClean="0"/>
              <a:t>・３年間の合計なので、１年間でみると３００万円程度</a:t>
            </a:r>
            <a:endParaRPr kumimoji="1" lang="en-US" altLang="ja-JP" dirty="0" smtClean="0"/>
          </a:p>
          <a:p>
            <a:r>
              <a:rPr kumimoji="1" lang="ja-JP" altLang="en-US" dirty="0" smtClean="0"/>
              <a:t>・算出根拠については長野会場で質問があったが、見積書をとってというところまでは求めない</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14</a:t>
            </a:fld>
            <a:endParaRPr kumimoji="1" lang="ja-JP" altLang="en-US" dirty="0"/>
          </a:p>
        </p:txBody>
      </p:sp>
    </p:spTree>
    <p:extLst>
      <p:ext uri="{BB962C8B-B14F-4D97-AF65-F5344CB8AC3E}">
        <p14:creationId xmlns:p14="http://schemas.microsoft.com/office/powerpoint/2010/main" val="843601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・全国で統一された７つ</a:t>
            </a:r>
            <a:endParaRPr kumimoji="1" lang="en-US" altLang="ja-JP" dirty="0" smtClean="0"/>
          </a:p>
          <a:p>
            <a:r>
              <a:rPr kumimoji="1" lang="ja-JP" altLang="en-US" dirty="0" smtClean="0"/>
              <a:t>・このあとみらい基金の申請書を読んでいただければわかるが、事業を計画する前にいくつかの調査を行っている。課題把握のために行っていただきたい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15</a:t>
            </a:fld>
            <a:endParaRPr kumimoji="1" lang="ja-JP" altLang="en-US" dirty="0"/>
          </a:p>
        </p:txBody>
      </p:sp>
    </p:spTree>
    <p:extLst>
      <p:ext uri="{BB962C8B-B14F-4D97-AF65-F5344CB8AC3E}">
        <p14:creationId xmlns:p14="http://schemas.microsoft.com/office/powerpoint/2010/main" val="4197005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b="0" dirty="0" smtClean="0"/>
              <a:t>・利益相反が重要</a:t>
            </a:r>
            <a:endParaRPr kumimoji="1" lang="en-US" altLang="ja-JP" b="0" dirty="0" smtClean="0"/>
          </a:p>
          <a:p>
            <a:r>
              <a:rPr kumimoji="1" lang="ja-JP" altLang="en-US" b="0" dirty="0" smtClean="0"/>
              <a:t>・例えば、実行団体から一部の事業を別の団体に委託する場合、実行団体の役員が関わっている法人が委託先だと利益相反</a:t>
            </a:r>
            <a:endParaRPr kumimoji="1" lang="en-US" altLang="ja-JP" b="0" dirty="0" smtClean="0"/>
          </a:p>
          <a:p>
            <a:r>
              <a:rPr kumimoji="1" lang="ja-JP" altLang="en-US" b="0" dirty="0" smtClean="0"/>
              <a:t>・２０％はみらいベースの寄付で集めてもよい</a:t>
            </a:r>
            <a:endParaRPr kumimoji="1" lang="en-US" altLang="ja-JP" b="0" dirty="0" smtClean="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16</a:t>
            </a:fld>
            <a:endParaRPr kumimoji="1" lang="ja-JP" altLang="en-US" dirty="0"/>
          </a:p>
        </p:txBody>
      </p:sp>
    </p:spTree>
    <p:extLst>
      <p:ext uri="{BB962C8B-B14F-4D97-AF65-F5344CB8AC3E}">
        <p14:creationId xmlns:p14="http://schemas.microsoft.com/office/powerpoint/2010/main" val="2842965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・ヒアリングを実施する</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17</a:t>
            </a:fld>
            <a:endParaRPr kumimoji="1" lang="ja-JP" altLang="en-US" dirty="0"/>
          </a:p>
        </p:txBody>
      </p:sp>
    </p:spTree>
    <p:extLst>
      <p:ext uri="{BB962C8B-B14F-4D97-AF65-F5344CB8AC3E}">
        <p14:creationId xmlns:p14="http://schemas.microsoft.com/office/powerpoint/2010/main" val="3859969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18</a:t>
            </a:fld>
            <a:endParaRPr kumimoji="1" lang="ja-JP" altLang="en-US" dirty="0"/>
          </a:p>
        </p:txBody>
      </p:sp>
    </p:spTree>
    <p:extLst>
      <p:ext uri="{BB962C8B-B14F-4D97-AF65-F5344CB8AC3E}">
        <p14:creationId xmlns:p14="http://schemas.microsoft.com/office/powerpoint/2010/main" val="497740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スタートアップ研修会実施</a:t>
            </a:r>
            <a:endParaRPr kumimoji="1" lang="en-US" altLang="ja-JP" dirty="0" smtClean="0"/>
          </a:p>
          <a:p>
            <a:r>
              <a:rPr kumimoji="1" lang="ja-JP" altLang="en-US" dirty="0" smtClean="0"/>
              <a:t>評価に関する研修など</a:t>
            </a:r>
            <a:endParaRPr kumimoji="1" lang="en-US" altLang="ja-JP" dirty="0" smtClean="0"/>
          </a:p>
          <a:p>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19</a:t>
            </a:fld>
            <a:endParaRPr kumimoji="1" lang="ja-JP" altLang="en-US" dirty="0"/>
          </a:p>
        </p:txBody>
      </p:sp>
    </p:spTree>
    <p:extLst>
      <p:ext uri="{BB962C8B-B14F-4D97-AF65-F5344CB8AC3E}">
        <p14:creationId xmlns:p14="http://schemas.microsoft.com/office/powerpoint/2010/main" val="1297054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１から２４までのセクションがあるが、これは全て公募要領のセクションと対応している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ACD74C9-F05A-4B46-AB75-15DE5EF58526}" type="slidenum">
              <a:rPr kumimoji="1" lang="ja-JP" altLang="en-US" smtClean="0"/>
              <a:t>2</a:t>
            </a:fld>
            <a:endParaRPr kumimoji="1" lang="ja-JP" altLang="en-US" dirty="0"/>
          </a:p>
        </p:txBody>
      </p:sp>
    </p:spTree>
    <p:extLst>
      <p:ext uri="{BB962C8B-B14F-4D97-AF65-F5344CB8AC3E}">
        <p14:creationId xmlns:p14="http://schemas.microsoft.com/office/powerpoint/2010/main" val="18139386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・公益事業を行うことが一つの目的だが、団体の基盤強化の休眠預金の目的である</a:t>
            </a:r>
            <a:endParaRPr kumimoji="1" lang="en-US" altLang="ja-JP" dirty="0" smtClean="0"/>
          </a:p>
          <a:p>
            <a:r>
              <a:rPr kumimoji="1" lang="ja-JP" altLang="en-US" dirty="0" smtClean="0"/>
              <a:t>・評価のための調査費として助成額の５％程度を助成</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20</a:t>
            </a:fld>
            <a:endParaRPr kumimoji="1" lang="ja-JP" altLang="en-US" dirty="0"/>
          </a:p>
        </p:txBody>
      </p:sp>
    </p:spTree>
    <p:extLst>
      <p:ext uri="{BB962C8B-B14F-4D97-AF65-F5344CB8AC3E}">
        <p14:creationId xmlns:p14="http://schemas.microsoft.com/office/powerpoint/2010/main" val="3711824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pPr defTabSz="921075">
              <a:defRPr/>
            </a:pPr>
            <a:r>
              <a:rPr lang="ja-JP" altLang="en-US" sz="1400" dirty="0" smtClean="0">
                <a:latin typeface="+mn-ea"/>
              </a:rPr>
              <a:t>・監督というよりは一緒に事業を作り上げていくパートナー</a:t>
            </a:r>
            <a:endParaRPr lang="ja-JP" altLang="en-US" sz="1400" dirty="0">
              <a:latin typeface="+mn-ea"/>
            </a:endParaRPr>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21</a:t>
            </a:fld>
            <a:endParaRPr kumimoji="1" lang="ja-JP" altLang="en-US" dirty="0"/>
          </a:p>
        </p:txBody>
      </p:sp>
    </p:spTree>
    <p:extLst>
      <p:ext uri="{BB962C8B-B14F-4D97-AF65-F5344CB8AC3E}">
        <p14:creationId xmlns:p14="http://schemas.microsoft.com/office/powerpoint/2010/main" val="6388060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23</a:t>
            </a:fld>
            <a:endParaRPr kumimoji="1" lang="ja-JP" altLang="en-US" dirty="0"/>
          </a:p>
        </p:txBody>
      </p:sp>
    </p:spTree>
    <p:extLst>
      <p:ext uri="{BB962C8B-B14F-4D97-AF65-F5344CB8AC3E}">
        <p14:creationId xmlns:p14="http://schemas.microsoft.com/office/powerpoint/2010/main" val="2803260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・平成２５年から寄付募集事業</a:t>
            </a:r>
            <a:endParaRPr kumimoji="1" lang="en-US" altLang="ja-JP" dirty="0" smtClean="0"/>
          </a:p>
          <a:p>
            <a:r>
              <a:rPr kumimoji="1" lang="ja-JP" altLang="en-US" dirty="0" smtClean="0"/>
              <a:t>・詳細</a:t>
            </a:r>
            <a:r>
              <a:rPr kumimoji="1" lang="ja-JP" altLang="en-US" dirty="0"/>
              <a:t>はアニュアルレポートをご覧ください。</a:t>
            </a:r>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3</a:t>
            </a:fld>
            <a:endParaRPr kumimoji="1" lang="ja-JP" altLang="en-US" dirty="0"/>
          </a:p>
        </p:txBody>
      </p:sp>
    </p:spTree>
    <p:extLst>
      <p:ext uri="{BB962C8B-B14F-4D97-AF65-F5344CB8AC3E}">
        <p14:creationId xmlns:p14="http://schemas.microsoft.com/office/powerpoint/2010/main" val="2109602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・昨年１月に法律施行</a:t>
            </a:r>
            <a:endParaRPr kumimoji="1" lang="en-US" altLang="ja-JP" dirty="0" smtClean="0"/>
          </a:p>
          <a:p>
            <a:r>
              <a:rPr kumimoji="1" lang="ja-JP" altLang="en-US" dirty="0" smtClean="0"/>
              <a:t>・本年１月に</a:t>
            </a:r>
            <a:r>
              <a:rPr kumimoji="1" lang="en-US" altLang="ja-JP" dirty="0" smtClean="0"/>
              <a:t>JANPIA</a:t>
            </a:r>
            <a:r>
              <a:rPr kumimoji="1" lang="ja-JP" altLang="en-US" dirty="0" smtClean="0"/>
              <a:t>が決定</a:t>
            </a:r>
            <a:endParaRPr kumimoji="1" lang="en-US" altLang="ja-JP" dirty="0" smtClean="0"/>
          </a:p>
          <a:p>
            <a:r>
              <a:rPr kumimoji="1" lang="ja-JP" altLang="en-US" dirty="0" smtClean="0"/>
              <a:t>・本年４月から資金分配団体公募</a:t>
            </a:r>
            <a:endParaRPr kumimoji="1" lang="en-US" altLang="ja-JP" dirty="0" smtClean="0"/>
          </a:p>
          <a:p>
            <a:r>
              <a:rPr kumimoji="1" lang="ja-JP" altLang="en-US" dirty="0" smtClean="0"/>
              <a:t>・１１月に資金分配団体決定</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4</a:t>
            </a:fld>
            <a:endParaRPr kumimoji="1" lang="ja-JP" altLang="en-US" dirty="0"/>
          </a:p>
        </p:txBody>
      </p:sp>
    </p:spTree>
    <p:extLst>
      <p:ext uri="{BB962C8B-B14F-4D97-AF65-F5344CB8AC3E}">
        <p14:creationId xmlns:p14="http://schemas.microsoft.com/office/powerpoint/2010/main" val="1412599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・既出</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5</a:t>
            </a:fld>
            <a:endParaRPr kumimoji="1" lang="ja-JP" altLang="en-US" dirty="0"/>
          </a:p>
        </p:txBody>
      </p:sp>
    </p:spTree>
    <p:extLst>
      <p:ext uri="{BB962C8B-B14F-4D97-AF65-F5344CB8AC3E}">
        <p14:creationId xmlns:p14="http://schemas.microsoft.com/office/powerpoint/2010/main" val="1142942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・休眠預金に依存せず、助成が終わったあとも自立して活動ができることが重要</a:t>
            </a:r>
            <a:endParaRPr kumimoji="1" lang="en-US" altLang="ja-JP" dirty="0" smtClean="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6</a:t>
            </a:fld>
            <a:endParaRPr kumimoji="1" lang="ja-JP" altLang="en-US" dirty="0"/>
          </a:p>
        </p:txBody>
      </p:sp>
    </p:spTree>
    <p:extLst>
      <p:ext uri="{BB962C8B-B14F-4D97-AF65-F5344CB8AC3E}">
        <p14:creationId xmlns:p14="http://schemas.microsoft.com/office/powerpoint/2010/main" val="4041310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・休眠預金に依存せず、助成が終わったあとも自立して活動ができることが重要</a:t>
            </a:r>
            <a:endParaRPr kumimoji="1" lang="en-US" altLang="ja-JP" dirty="0" smtClean="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7</a:t>
            </a:fld>
            <a:endParaRPr kumimoji="1" lang="ja-JP" altLang="en-US" dirty="0"/>
          </a:p>
        </p:txBody>
      </p:sp>
    </p:spTree>
    <p:extLst>
      <p:ext uri="{BB962C8B-B14F-4D97-AF65-F5344CB8AC3E}">
        <p14:creationId xmlns:p14="http://schemas.microsoft.com/office/powerpoint/2010/main" val="4041310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・既出</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8</a:t>
            </a:fld>
            <a:endParaRPr kumimoji="1" lang="ja-JP" altLang="en-US" dirty="0"/>
          </a:p>
        </p:txBody>
      </p:sp>
    </p:spTree>
    <p:extLst>
      <p:ext uri="{BB962C8B-B14F-4D97-AF65-F5344CB8AC3E}">
        <p14:creationId xmlns:p14="http://schemas.microsoft.com/office/powerpoint/2010/main" val="2208085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r>
              <a:rPr kumimoji="1" lang="ja-JP" altLang="en-US" dirty="0" smtClean="0"/>
              <a:t>・既出</a:t>
            </a:r>
            <a:endParaRPr kumimoji="1" lang="ja-JP" altLang="en-US" dirty="0"/>
          </a:p>
        </p:txBody>
      </p:sp>
      <p:sp>
        <p:nvSpPr>
          <p:cNvPr id="4" name="スライド番号プレースホルダー 3"/>
          <p:cNvSpPr>
            <a:spLocks noGrp="1"/>
          </p:cNvSpPr>
          <p:nvPr>
            <p:ph type="sldNum" sz="quarter" idx="5"/>
          </p:nvPr>
        </p:nvSpPr>
        <p:spPr/>
        <p:txBody>
          <a:bodyPr/>
          <a:lstStyle/>
          <a:p>
            <a:fld id="{FACD74C9-F05A-4B46-AB75-15DE5EF58526}" type="slidenum">
              <a:rPr kumimoji="1" lang="ja-JP" altLang="en-US" smtClean="0"/>
              <a:t>9</a:t>
            </a:fld>
            <a:endParaRPr kumimoji="1" lang="ja-JP" altLang="en-US" dirty="0"/>
          </a:p>
        </p:txBody>
      </p:sp>
    </p:spTree>
    <p:extLst>
      <p:ext uri="{BB962C8B-B14F-4D97-AF65-F5344CB8AC3E}">
        <p14:creationId xmlns:p14="http://schemas.microsoft.com/office/powerpoint/2010/main" val="2208085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xmlns="" id="{0DE3237F-18DF-B044-8B92-F3F040E3A689}"/>
              </a:ext>
            </a:extLst>
          </p:cNvPr>
          <p:cNvSpPr/>
          <p:nvPr userDrawn="1"/>
        </p:nvSpPr>
        <p:spPr>
          <a:xfrm>
            <a:off x="0" y="4928525"/>
            <a:ext cx="9144000" cy="2149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2" name="正方形/長方形 11">
            <a:extLst>
              <a:ext uri="{FF2B5EF4-FFF2-40B4-BE49-F238E27FC236}">
                <a16:creationId xmlns:a16="http://schemas.microsoft.com/office/drawing/2014/main" xmlns="" id="{75B5599E-40D1-2D46-BFE0-5F784CAEDD5B}"/>
              </a:ext>
            </a:extLst>
          </p:cNvPr>
          <p:cNvSpPr/>
          <p:nvPr userDrawn="1"/>
        </p:nvSpPr>
        <p:spPr>
          <a:xfrm>
            <a:off x="1" y="0"/>
            <a:ext cx="7356764" cy="69829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3" name="直角三角形 12">
            <a:extLst>
              <a:ext uri="{FF2B5EF4-FFF2-40B4-BE49-F238E27FC236}">
                <a16:creationId xmlns:a16="http://schemas.microsoft.com/office/drawing/2014/main" xmlns="" id="{7BD76297-E9AF-A140-9C9B-330F13C90E5F}"/>
              </a:ext>
            </a:extLst>
          </p:cNvPr>
          <p:cNvSpPr/>
          <p:nvPr userDrawn="1"/>
        </p:nvSpPr>
        <p:spPr>
          <a:xfrm rot="5400000">
            <a:off x="7356764" y="1"/>
            <a:ext cx="698291" cy="698291"/>
          </a:xfrm>
          <a:prstGeom prst="r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5" name="フッター プレースホルダー 4">
            <a:extLst>
              <a:ext uri="{FF2B5EF4-FFF2-40B4-BE49-F238E27FC236}">
                <a16:creationId xmlns:a16="http://schemas.microsoft.com/office/drawing/2014/main" xmlns="" id="{6646DE7B-591E-426E-9A0A-B83A8B3FA157}"/>
              </a:ext>
            </a:extLst>
          </p:cNvPr>
          <p:cNvSpPr>
            <a:spLocks noGrp="1"/>
          </p:cNvSpPr>
          <p:nvPr>
            <p:ph type="ftr" sz="quarter" idx="11"/>
          </p:nvPr>
        </p:nvSpPr>
        <p:spPr>
          <a:xfrm>
            <a:off x="3028951" y="4899090"/>
            <a:ext cx="3086100" cy="273844"/>
          </a:xfrm>
        </p:spPr>
        <p:txBody>
          <a:bodyPr/>
          <a:lstStyle>
            <a:lvl1pPr>
              <a:defRPr>
                <a:solidFill>
                  <a:schemeClr val="bg1"/>
                </a:solidFill>
              </a:defRPr>
            </a:lvl1pPr>
          </a:lstStyle>
          <a:p>
            <a:r>
              <a:rPr lang="en-US" altLang="ja-JP" dirty="0"/>
              <a:t>Copy Right @ NAGANOKENMIRAIKIKIN 2019</a:t>
            </a:r>
            <a:endParaRPr lang="ja-JP" altLang="en-US" dirty="0"/>
          </a:p>
        </p:txBody>
      </p:sp>
      <p:pic>
        <p:nvPicPr>
          <p:cNvPr id="6" name="図 5"/>
          <p:cNvPicPr>
            <a:picLocks noChangeAspect="1"/>
          </p:cNvPicPr>
          <p:nvPr userDrawn="1"/>
        </p:nvPicPr>
        <p:blipFill>
          <a:blip r:embed="rId2"/>
          <a:stretch>
            <a:fillRect/>
          </a:stretch>
        </p:blipFill>
        <p:spPr>
          <a:xfrm>
            <a:off x="492232" y="3958325"/>
            <a:ext cx="2190179" cy="704149"/>
          </a:xfrm>
          <a:prstGeom prst="rect">
            <a:avLst/>
          </a:prstGeom>
        </p:spPr>
      </p:pic>
    </p:spTree>
    <p:extLst>
      <p:ext uri="{BB962C8B-B14F-4D97-AF65-F5344CB8AC3E}">
        <p14:creationId xmlns:p14="http://schemas.microsoft.com/office/powerpoint/2010/main" val="2035425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xmlns="" id="{B7993ADD-BDA4-6947-AEE5-513D73B98D4A}"/>
              </a:ext>
            </a:extLst>
          </p:cNvPr>
          <p:cNvSpPr/>
          <p:nvPr userDrawn="1"/>
        </p:nvSpPr>
        <p:spPr>
          <a:xfrm>
            <a:off x="0" y="4928525"/>
            <a:ext cx="9144000" cy="2149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3" name="正方形/長方形 12">
            <a:extLst>
              <a:ext uri="{FF2B5EF4-FFF2-40B4-BE49-F238E27FC236}">
                <a16:creationId xmlns:a16="http://schemas.microsoft.com/office/drawing/2014/main" xmlns="" id="{BCE7CE0D-D4B3-CD4C-B79B-CFD982427A74}"/>
              </a:ext>
            </a:extLst>
          </p:cNvPr>
          <p:cNvSpPr/>
          <p:nvPr userDrawn="1"/>
        </p:nvSpPr>
        <p:spPr>
          <a:xfrm>
            <a:off x="1" y="0"/>
            <a:ext cx="7356764" cy="69829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5" name="直角三角形 14">
            <a:extLst>
              <a:ext uri="{FF2B5EF4-FFF2-40B4-BE49-F238E27FC236}">
                <a16:creationId xmlns:a16="http://schemas.microsoft.com/office/drawing/2014/main" xmlns="" id="{66ACDD0C-B741-BF47-8055-A463E79BCDFD}"/>
              </a:ext>
            </a:extLst>
          </p:cNvPr>
          <p:cNvSpPr/>
          <p:nvPr userDrawn="1"/>
        </p:nvSpPr>
        <p:spPr>
          <a:xfrm rot="5400000">
            <a:off x="7356764" y="1"/>
            <a:ext cx="698291" cy="698291"/>
          </a:xfrm>
          <a:prstGeom prst="r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3" name="コンテンツ プレースホルダー 2">
            <a:extLst>
              <a:ext uri="{FF2B5EF4-FFF2-40B4-BE49-F238E27FC236}">
                <a16:creationId xmlns:a16="http://schemas.microsoft.com/office/drawing/2014/main" xmlns="" id="{E362D9EA-BF2B-4F54-B6BA-0C76496EF726}"/>
              </a:ext>
            </a:extLst>
          </p:cNvPr>
          <p:cNvSpPr>
            <a:spLocks noGrp="1"/>
          </p:cNvSpPr>
          <p:nvPr>
            <p:ph idx="1"/>
          </p:nvPr>
        </p:nvSpPr>
        <p:spPr>
          <a:xfrm>
            <a:off x="424275" y="951642"/>
            <a:ext cx="7886700" cy="3263504"/>
          </a:xfrm>
        </p:spPr>
        <p:txBody>
          <a:bodyPr/>
          <a:lstStyle>
            <a:lvl1pPr marL="171450" indent="-171450">
              <a:buFont typeface="Wingdings" panose="05000000000000000000" pitchFamily="2" charset="2"/>
              <a:buChar char="l"/>
              <a:defRPr b="0">
                <a:latin typeface="+mn-ea"/>
                <a:ea typeface="+mn-ea"/>
                <a:cs typeface="メイリオ" panose="020B0604030504040204" pitchFamily="50" charset="-128"/>
              </a:defRPr>
            </a:lvl1pPr>
            <a:lvl2pPr>
              <a:defRPr b="0">
                <a:latin typeface="+mn-ea"/>
                <a:ea typeface="+mn-ea"/>
                <a:cs typeface="メイリオ" panose="020B0604030504040204" pitchFamily="50" charset="-128"/>
              </a:defRPr>
            </a:lvl2pPr>
            <a:lvl3pPr>
              <a:defRPr b="0">
                <a:latin typeface="+mn-ea"/>
                <a:ea typeface="+mn-ea"/>
                <a:cs typeface="メイリオ" panose="020B0604030504040204" pitchFamily="50" charset="-128"/>
              </a:defRPr>
            </a:lvl3pPr>
            <a:lvl4pPr>
              <a:defRPr b="0">
                <a:latin typeface="+mn-ea"/>
                <a:ea typeface="+mn-ea"/>
                <a:cs typeface="メイリオ" panose="020B0604030504040204" pitchFamily="50" charset="-128"/>
              </a:defRPr>
            </a:lvl4pPr>
            <a:lvl5pPr>
              <a:defRPr b="0">
                <a:latin typeface="+mn-ea"/>
                <a:ea typeface="+mn-ea"/>
                <a:cs typeface="メイリオ"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xmlns="" id="{EA344675-18B2-4F83-A122-0662FA36BEA0}"/>
              </a:ext>
            </a:extLst>
          </p:cNvPr>
          <p:cNvSpPr>
            <a:spLocks noGrp="1"/>
          </p:cNvSpPr>
          <p:nvPr>
            <p:ph type="sldNum" sz="quarter" idx="12"/>
          </p:nvPr>
        </p:nvSpPr>
        <p:spPr>
          <a:xfrm>
            <a:off x="6951866" y="4899090"/>
            <a:ext cx="2057400" cy="273844"/>
          </a:xfrm>
        </p:spPr>
        <p:txBody>
          <a:bodyPr/>
          <a:lstStyle>
            <a:lvl1pPr>
              <a:defRPr>
                <a:solidFill>
                  <a:schemeClr val="bg1"/>
                </a:solidFill>
              </a:defRPr>
            </a:lvl1pPr>
          </a:lstStyle>
          <a:p>
            <a:fld id="{A1F6A0AC-F2C6-4C21-B4A0-CF4BD5AB1286}" type="slidenum">
              <a:rPr lang="ja-JP" altLang="en-US" smtClean="0"/>
              <a:pPr/>
              <a:t>‹#›</a:t>
            </a:fld>
            <a:endParaRPr lang="ja-JP" altLang="en-US" dirty="0"/>
          </a:p>
        </p:txBody>
      </p:sp>
      <p:sp>
        <p:nvSpPr>
          <p:cNvPr id="14" name="タイトル 13">
            <a:extLst>
              <a:ext uri="{FF2B5EF4-FFF2-40B4-BE49-F238E27FC236}">
                <a16:creationId xmlns:a16="http://schemas.microsoft.com/office/drawing/2014/main" xmlns="" id="{FFB59D12-01FD-40A6-8D92-9603E6FDAB69}"/>
              </a:ext>
            </a:extLst>
          </p:cNvPr>
          <p:cNvSpPr>
            <a:spLocks noGrp="1"/>
          </p:cNvSpPr>
          <p:nvPr>
            <p:ph type="title"/>
          </p:nvPr>
        </p:nvSpPr>
        <p:spPr>
          <a:xfrm>
            <a:off x="424275" y="220154"/>
            <a:ext cx="7886700" cy="374799"/>
          </a:xfrm>
        </p:spPr>
        <p:txBody>
          <a:bodyPr>
            <a:noAutofit/>
          </a:bodyPr>
          <a:lstStyle>
            <a:lvl1pPr>
              <a:defRPr sz="2400" b="1">
                <a:solidFill>
                  <a:schemeClr val="bg1"/>
                </a:solidFill>
                <a:latin typeface="+mn-ea"/>
                <a:ea typeface="+mn-ea"/>
                <a:cs typeface="メイリオ" panose="020B0604030504040204" pitchFamily="50" charset="-128"/>
              </a:defRPr>
            </a:lvl1pPr>
          </a:lstStyle>
          <a:p>
            <a:r>
              <a:rPr kumimoji="1" lang="ja-JP" altLang="en-US" dirty="0"/>
              <a:t>マスター タイトルの書式設定</a:t>
            </a:r>
          </a:p>
        </p:txBody>
      </p:sp>
      <p:sp>
        <p:nvSpPr>
          <p:cNvPr id="11" name="フッター プレースホルダー 4">
            <a:extLst>
              <a:ext uri="{FF2B5EF4-FFF2-40B4-BE49-F238E27FC236}">
                <a16:creationId xmlns:a16="http://schemas.microsoft.com/office/drawing/2014/main" xmlns="" id="{266C74D6-438D-49D4-818C-19AEE3DA300E}"/>
              </a:ext>
            </a:extLst>
          </p:cNvPr>
          <p:cNvSpPr>
            <a:spLocks noGrp="1"/>
          </p:cNvSpPr>
          <p:nvPr>
            <p:ph type="ftr" sz="quarter" idx="11"/>
          </p:nvPr>
        </p:nvSpPr>
        <p:spPr>
          <a:xfrm>
            <a:off x="3028951" y="4899090"/>
            <a:ext cx="3086100" cy="273844"/>
          </a:xfrm>
        </p:spPr>
        <p:txBody>
          <a:bodyPr/>
          <a:lstStyle>
            <a:lvl1pPr>
              <a:defRPr>
                <a:solidFill>
                  <a:schemeClr val="bg1"/>
                </a:solidFill>
              </a:defRPr>
            </a:lvl1pPr>
          </a:lstStyle>
          <a:p>
            <a:r>
              <a:rPr lang="en-US" altLang="ja-JP" dirty="0"/>
              <a:t>Copy Right © NAGANOKENMIRAIKIKIN 2019</a:t>
            </a:r>
            <a:endParaRPr lang="ja-JP" altLang="en-US" dirty="0"/>
          </a:p>
        </p:txBody>
      </p:sp>
      <p:pic>
        <p:nvPicPr>
          <p:cNvPr id="10" name="図 9"/>
          <p:cNvPicPr>
            <a:picLocks noChangeAspect="1"/>
          </p:cNvPicPr>
          <p:nvPr userDrawn="1"/>
        </p:nvPicPr>
        <p:blipFill rotWithShape="1">
          <a:blip r:embed="rId2"/>
          <a:srcRect r="76167"/>
          <a:stretch/>
        </p:blipFill>
        <p:spPr>
          <a:xfrm>
            <a:off x="8487287" y="55481"/>
            <a:ext cx="521980" cy="704149"/>
          </a:xfrm>
          <a:prstGeom prst="rect">
            <a:avLst/>
          </a:prstGeom>
        </p:spPr>
      </p:pic>
    </p:spTree>
    <p:extLst>
      <p:ext uri="{BB962C8B-B14F-4D97-AF65-F5344CB8AC3E}">
        <p14:creationId xmlns:p14="http://schemas.microsoft.com/office/powerpoint/2010/main" val="3693168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A228C01-B303-4BAC-85CA-94A49A265D11}"/>
              </a:ext>
            </a:extLst>
          </p:cNvPr>
          <p:cNvSpPr>
            <a:spLocks noGrp="1"/>
          </p:cNvSpPr>
          <p:nvPr>
            <p:ph type="ctrTitle"/>
          </p:nvPr>
        </p:nvSpPr>
        <p:spPr>
          <a:xfrm>
            <a:off x="1143000" y="841772"/>
            <a:ext cx="6858000" cy="1790700"/>
          </a:xfrm>
        </p:spPr>
        <p:txBody>
          <a:bodyPr anchor="b"/>
          <a:lstStyle>
            <a:lvl1pPr algn="ctr">
              <a:defRPr sz="4500"/>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xmlns="" id="{C84314E0-5E04-4524-8DC3-2F7C57ECA4F3}"/>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7" name="正方形/長方形 6">
            <a:extLst>
              <a:ext uri="{FF2B5EF4-FFF2-40B4-BE49-F238E27FC236}">
                <a16:creationId xmlns:a16="http://schemas.microsoft.com/office/drawing/2014/main" xmlns="" id="{96B2ECB3-904F-4469-BBE4-70A55CEF56C6}"/>
              </a:ext>
            </a:extLst>
          </p:cNvPr>
          <p:cNvSpPr/>
          <p:nvPr userDrawn="1"/>
        </p:nvSpPr>
        <p:spPr>
          <a:xfrm>
            <a:off x="0" y="4928525"/>
            <a:ext cx="9144000" cy="2149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9" name="正方形/長方形 8">
            <a:extLst>
              <a:ext uri="{FF2B5EF4-FFF2-40B4-BE49-F238E27FC236}">
                <a16:creationId xmlns:a16="http://schemas.microsoft.com/office/drawing/2014/main" xmlns="" id="{CCEA91BC-6535-4C27-ADF5-84D58FB09CA6}"/>
              </a:ext>
            </a:extLst>
          </p:cNvPr>
          <p:cNvSpPr/>
          <p:nvPr userDrawn="1"/>
        </p:nvSpPr>
        <p:spPr>
          <a:xfrm>
            <a:off x="1" y="0"/>
            <a:ext cx="7356764" cy="69829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0" name="直角三角形 9">
            <a:extLst>
              <a:ext uri="{FF2B5EF4-FFF2-40B4-BE49-F238E27FC236}">
                <a16:creationId xmlns:a16="http://schemas.microsoft.com/office/drawing/2014/main" xmlns="" id="{DF5D3F01-9BFA-42D4-BA00-AE8D2AAF0F9B}"/>
              </a:ext>
            </a:extLst>
          </p:cNvPr>
          <p:cNvSpPr/>
          <p:nvPr userDrawn="1"/>
        </p:nvSpPr>
        <p:spPr>
          <a:xfrm rot="5400000">
            <a:off x="7356764" y="1"/>
            <a:ext cx="698291" cy="698291"/>
          </a:xfrm>
          <a:prstGeom prst="r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1" name="フッター プレースホルダー 12">
            <a:extLst>
              <a:ext uri="{FF2B5EF4-FFF2-40B4-BE49-F238E27FC236}">
                <a16:creationId xmlns:a16="http://schemas.microsoft.com/office/drawing/2014/main" xmlns="" id="{D8967792-7BED-8244-8AE5-EC3A93A51F4D}"/>
              </a:ext>
            </a:extLst>
          </p:cNvPr>
          <p:cNvSpPr>
            <a:spLocks noGrp="1"/>
          </p:cNvSpPr>
          <p:nvPr>
            <p:ph type="ftr" sz="quarter" idx="11"/>
          </p:nvPr>
        </p:nvSpPr>
        <p:spPr>
          <a:xfrm>
            <a:off x="3028951" y="4899090"/>
            <a:ext cx="3086100" cy="273844"/>
          </a:xfrm>
        </p:spPr>
        <p:txBody>
          <a:bodyPr/>
          <a:lstStyle>
            <a:lvl1pPr>
              <a:defRPr>
                <a:solidFill>
                  <a:schemeClr val="bg1"/>
                </a:solidFill>
              </a:defRPr>
            </a:lvl1pPr>
          </a:lstStyle>
          <a:p>
            <a:r>
              <a:rPr lang="en-US" altLang="ja-JP" dirty="0"/>
              <a:t>Copy Right © NAGANOKENMIRAIKIKIN 2019</a:t>
            </a:r>
            <a:endParaRPr lang="ja-JP" altLang="en-US" dirty="0"/>
          </a:p>
        </p:txBody>
      </p:sp>
      <p:pic>
        <p:nvPicPr>
          <p:cNvPr id="12" name="図 11"/>
          <p:cNvPicPr>
            <a:picLocks noChangeAspect="1"/>
          </p:cNvPicPr>
          <p:nvPr userDrawn="1"/>
        </p:nvPicPr>
        <p:blipFill>
          <a:blip r:embed="rId2"/>
          <a:stretch>
            <a:fillRect/>
          </a:stretch>
        </p:blipFill>
        <p:spPr>
          <a:xfrm>
            <a:off x="414958" y="4083864"/>
            <a:ext cx="2190179" cy="704149"/>
          </a:xfrm>
          <a:prstGeom prst="rect">
            <a:avLst/>
          </a:prstGeom>
        </p:spPr>
      </p:pic>
    </p:spTree>
    <p:extLst>
      <p:ext uri="{BB962C8B-B14F-4D97-AF65-F5344CB8AC3E}">
        <p14:creationId xmlns:p14="http://schemas.microsoft.com/office/powerpoint/2010/main" val="19320494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7EAD691A-C8CD-480D-B9AE-A2A83B7E3A0A}"/>
              </a:ext>
            </a:extLst>
          </p:cNvPr>
          <p:cNvSpPr>
            <a:spLocks noGrp="1"/>
          </p:cNvSpPr>
          <p:nvPr>
            <p:ph type="title"/>
          </p:nvPr>
        </p:nvSpPr>
        <p:spPr>
          <a:xfrm>
            <a:off x="628651" y="273846"/>
            <a:ext cx="7886700" cy="994172"/>
          </a:xfrm>
          <a:prstGeom prst="rect">
            <a:avLst/>
          </a:prstGeom>
        </p:spPr>
        <p:txBody>
          <a:bodyPr vert="horz" lIns="68580" tIns="34290" rIns="68580" bIns="3429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D66E6BA3-60C1-44A2-BAEC-B1D12A4ACBE1}"/>
              </a:ext>
            </a:extLst>
          </p:cNvPr>
          <p:cNvSpPr>
            <a:spLocks noGrp="1"/>
          </p:cNvSpPr>
          <p:nvPr>
            <p:ph type="body" idx="1"/>
          </p:nvPr>
        </p:nvSpPr>
        <p:spPr>
          <a:xfrm>
            <a:off x="628651" y="1369219"/>
            <a:ext cx="7886700" cy="3263504"/>
          </a:xfrm>
          <a:prstGeom prst="rect">
            <a:avLst/>
          </a:prstGeom>
        </p:spPr>
        <p:txBody>
          <a:bodyPr vert="horz" lIns="68580" tIns="34290" rIns="68580" bIns="3429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B88D9A18-D9BD-48D8-989C-C5287B0C418D}"/>
              </a:ext>
            </a:extLst>
          </p:cNvPr>
          <p:cNvSpPr>
            <a:spLocks noGrp="1"/>
          </p:cNvSpPr>
          <p:nvPr>
            <p:ph type="dt" sz="half" idx="2"/>
          </p:nvPr>
        </p:nvSpPr>
        <p:spPr>
          <a:xfrm>
            <a:off x="628651" y="4767264"/>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endParaRPr kumimoji="1" lang="ja-JP" altLang="en-US" dirty="0"/>
          </a:p>
        </p:txBody>
      </p:sp>
      <p:sp>
        <p:nvSpPr>
          <p:cNvPr id="5" name="フッター プレースホルダー 4">
            <a:extLst>
              <a:ext uri="{FF2B5EF4-FFF2-40B4-BE49-F238E27FC236}">
                <a16:creationId xmlns:a16="http://schemas.microsoft.com/office/drawing/2014/main" xmlns="" id="{7F8F32B0-CED4-49C5-9D6D-A5B5057FC67B}"/>
              </a:ext>
            </a:extLst>
          </p:cNvPr>
          <p:cNvSpPr>
            <a:spLocks noGrp="1"/>
          </p:cNvSpPr>
          <p:nvPr>
            <p:ph type="ftr" sz="quarter" idx="3"/>
          </p:nvPr>
        </p:nvSpPr>
        <p:spPr>
          <a:xfrm>
            <a:off x="3028951" y="4767264"/>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r>
              <a:rPr kumimoji="1" lang="en-US" altLang="ja-JP"/>
              <a:t>Copy Right @ JANPIA 2019</a:t>
            </a:r>
            <a:endParaRPr kumimoji="1" lang="ja-JP" altLang="en-US" dirty="0"/>
          </a:p>
        </p:txBody>
      </p:sp>
      <p:sp>
        <p:nvSpPr>
          <p:cNvPr id="6" name="スライド番号プレースホルダー 5">
            <a:extLst>
              <a:ext uri="{FF2B5EF4-FFF2-40B4-BE49-F238E27FC236}">
                <a16:creationId xmlns:a16="http://schemas.microsoft.com/office/drawing/2014/main" xmlns="" id="{13AB95FB-0F80-4544-9B72-3F4575666121}"/>
              </a:ext>
            </a:extLst>
          </p:cNvPr>
          <p:cNvSpPr>
            <a:spLocks noGrp="1"/>
          </p:cNvSpPr>
          <p:nvPr>
            <p:ph type="sldNum" sz="quarter" idx="4"/>
          </p:nvPr>
        </p:nvSpPr>
        <p:spPr>
          <a:xfrm>
            <a:off x="6457951" y="4767264"/>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A1F6A0AC-F2C6-4C21-B4A0-CF4BD5AB1286}" type="slidenum">
              <a:rPr kumimoji="1" lang="ja-JP" altLang="en-US" smtClean="0"/>
              <a:t>‹#›</a:t>
            </a:fld>
            <a:endParaRPr kumimoji="1" lang="ja-JP" altLang="en-US" dirty="0"/>
          </a:p>
        </p:txBody>
      </p:sp>
    </p:spTree>
    <p:extLst>
      <p:ext uri="{BB962C8B-B14F-4D97-AF65-F5344CB8AC3E}">
        <p14:creationId xmlns:p14="http://schemas.microsoft.com/office/powerpoint/2010/main" val="370544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9pPr>
    </p:bodyStyle>
    <p:otherStyle>
      <a:defPPr>
        <a:defRPr lang="ja-JP"/>
      </a:defPPr>
      <a:lvl1pPr marL="0" algn="l" defTabSz="685800" rtl="0" eaLnBrk="1" latinLnBrk="0" hangingPunct="1">
        <a:defRPr kumimoji="1" sz="1400" kern="1200">
          <a:solidFill>
            <a:schemeClr val="tx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irai-kikin.or.jp/" TargetMode="External"/><Relationship Id="rId4" Type="http://schemas.openxmlformats.org/officeDocument/2006/relationships/hyperlink" Target="mailto:kyumin-nagano@mirai-kikin.or.jp"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sv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9.svg"/><Relationship Id="rId5" Type="http://schemas.openxmlformats.org/officeDocument/2006/relationships/image" Target="../media/image11.png"/><Relationship Id="rId6" Type="http://schemas.openxmlformats.org/officeDocument/2006/relationships/image" Target="../media/image21.sv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svg"/><Relationship Id="rId5" Type="http://schemas.openxmlformats.org/officeDocument/2006/relationships/image" Target="../media/image3.png"/><Relationship Id="rId6" Type="http://schemas.openxmlformats.org/officeDocument/2006/relationships/image" Target="../media/image5.sv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xmlns="" id="{F9250166-F84F-344A-AC74-1DA27EFC6C96}"/>
              </a:ext>
            </a:extLst>
          </p:cNvPr>
          <p:cNvSpPr/>
          <p:nvPr/>
        </p:nvSpPr>
        <p:spPr>
          <a:xfrm>
            <a:off x="425139" y="983692"/>
            <a:ext cx="8323150" cy="2154757"/>
          </a:xfrm>
          <a:prstGeom prst="rect">
            <a:avLst/>
          </a:prstGeom>
        </p:spPr>
        <p:txBody>
          <a:bodyPr wrap="square" lIns="67500" tIns="34290" rIns="68580" bIns="34290">
            <a:spAutoFit/>
          </a:bodyPr>
          <a:lstStyle/>
          <a:p>
            <a:pPr>
              <a:lnSpc>
                <a:spcPts val="2940"/>
              </a:lnSpc>
            </a:pPr>
            <a:r>
              <a:rPr lang="ja-JP" altLang="en-US" sz="2400" dirty="0"/>
              <a:t>新型コロナウイルス対応緊急支援</a:t>
            </a:r>
            <a:r>
              <a:rPr lang="ja-JP" altLang="en-US" sz="2400" dirty="0" smtClean="0"/>
              <a:t>助成</a:t>
            </a:r>
            <a:r>
              <a:rPr lang="en-US" altLang="ja-JP" sz="2400" dirty="0" smtClean="0"/>
              <a:t/>
            </a:r>
            <a:br>
              <a:rPr lang="en-US" altLang="ja-JP" sz="2400" dirty="0" smtClean="0"/>
            </a:br>
            <a:r>
              <a:rPr lang="ja-JP" altLang="en-US" sz="1800" dirty="0" smtClean="0">
                <a:solidFill>
                  <a:schemeClr val="tx1">
                    <a:lumMod val="85000"/>
                    <a:lumOff val="15000"/>
                  </a:schemeClr>
                </a:solidFill>
                <a:latin typeface="MeiryoUI"/>
              </a:rPr>
              <a:t>「</a:t>
            </a:r>
            <a:r>
              <a:rPr lang="ja-JP" altLang="en-US" sz="1800" dirty="0">
                <a:solidFill>
                  <a:schemeClr val="tx1">
                    <a:lumMod val="85000"/>
                    <a:lumOff val="15000"/>
                  </a:schemeClr>
                </a:solidFill>
                <a:latin typeface="MeiryoUI"/>
              </a:rPr>
              <a:t>民間公益活動を促進するための休眠預金等に</a:t>
            </a:r>
            <a:r>
              <a:rPr lang="ja-JP" altLang="en-US" sz="1800" dirty="0" smtClean="0">
                <a:solidFill>
                  <a:schemeClr val="tx1">
                    <a:lumMod val="85000"/>
                    <a:lumOff val="15000"/>
                  </a:schemeClr>
                </a:solidFill>
                <a:latin typeface="MeiryoUI"/>
              </a:rPr>
              <a:t>係る資金</a:t>
            </a:r>
            <a:r>
              <a:rPr lang="ja-JP" altLang="en-US" sz="1800" dirty="0">
                <a:solidFill>
                  <a:schemeClr val="tx1">
                    <a:lumMod val="85000"/>
                    <a:lumOff val="15000"/>
                  </a:schemeClr>
                </a:solidFill>
                <a:latin typeface="MeiryoUI"/>
              </a:rPr>
              <a:t>の活用に関する法律」に基づく実行団体公募説明会</a:t>
            </a:r>
            <a:endParaRPr lang="en-US" altLang="ja-JP" sz="1800" dirty="0">
              <a:solidFill>
                <a:schemeClr val="tx1">
                  <a:lumMod val="85000"/>
                  <a:lumOff val="15000"/>
                </a:schemeClr>
              </a:solidFill>
              <a:latin typeface="MeiryoUI"/>
            </a:endParaRPr>
          </a:p>
          <a:p>
            <a:pPr>
              <a:lnSpc>
                <a:spcPts val="3765"/>
              </a:lnSpc>
            </a:pPr>
            <a:endParaRPr lang="en-US" altLang="ja-JP" sz="2700" b="1" dirty="0">
              <a:solidFill>
                <a:schemeClr val="tx1">
                  <a:lumMod val="85000"/>
                  <a:lumOff val="15000"/>
                </a:schemeClr>
              </a:solidFill>
              <a:latin typeface="MeiryoUI"/>
            </a:endParaRPr>
          </a:p>
          <a:p>
            <a:pPr>
              <a:lnSpc>
                <a:spcPts val="3765"/>
              </a:lnSpc>
            </a:pPr>
            <a:r>
              <a:rPr lang="en-US" altLang="ja-JP" sz="2700" b="1" dirty="0">
                <a:solidFill>
                  <a:schemeClr val="tx1">
                    <a:lumMod val="85000"/>
                    <a:lumOff val="15000"/>
                  </a:schemeClr>
                </a:solidFill>
                <a:latin typeface="MeiryoUI"/>
              </a:rPr>
              <a:t> </a:t>
            </a:r>
            <a:r>
              <a:rPr lang="ja-JP" altLang="en-US" sz="2700" b="1" dirty="0">
                <a:solidFill>
                  <a:schemeClr val="tx1">
                    <a:lumMod val="85000"/>
                    <a:lumOff val="15000"/>
                  </a:schemeClr>
                </a:solidFill>
                <a:latin typeface="+mn-ea"/>
              </a:rPr>
              <a:t>「公募要領説明」</a:t>
            </a:r>
          </a:p>
        </p:txBody>
      </p:sp>
      <p:sp>
        <p:nvSpPr>
          <p:cNvPr id="11" name="正方形/長方形 10">
            <a:extLst>
              <a:ext uri="{FF2B5EF4-FFF2-40B4-BE49-F238E27FC236}">
                <a16:creationId xmlns:a16="http://schemas.microsoft.com/office/drawing/2014/main" xmlns="" id="{0AD796F6-6300-BE4A-9DEF-9642EA0956AF}"/>
              </a:ext>
            </a:extLst>
          </p:cNvPr>
          <p:cNvSpPr/>
          <p:nvPr/>
        </p:nvSpPr>
        <p:spPr>
          <a:xfrm>
            <a:off x="1" y="0"/>
            <a:ext cx="7356764" cy="69829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p>
        </p:txBody>
      </p:sp>
      <p:sp>
        <p:nvSpPr>
          <p:cNvPr id="12" name="直角三角形 11">
            <a:extLst>
              <a:ext uri="{FF2B5EF4-FFF2-40B4-BE49-F238E27FC236}">
                <a16:creationId xmlns:a16="http://schemas.microsoft.com/office/drawing/2014/main" xmlns="" id="{8A655F59-E45E-314B-96CE-4A11E72BE84E}"/>
              </a:ext>
            </a:extLst>
          </p:cNvPr>
          <p:cNvSpPr/>
          <p:nvPr/>
        </p:nvSpPr>
        <p:spPr>
          <a:xfrm rot="5400000">
            <a:off x="7356764" y="1"/>
            <a:ext cx="698291" cy="698291"/>
          </a:xfrm>
          <a:prstGeom prst="r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p>
        </p:txBody>
      </p:sp>
      <p:sp>
        <p:nvSpPr>
          <p:cNvPr id="15" name="正方形/長方形 14">
            <a:extLst>
              <a:ext uri="{FF2B5EF4-FFF2-40B4-BE49-F238E27FC236}">
                <a16:creationId xmlns:a16="http://schemas.microsoft.com/office/drawing/2014/main" xmlns="" id="{6035F2F9-630D-B948-ABE2-3E157B04FB9D}"/>
              </a:ext>
            </a:extLst>
          </p:cNvPr>
          <p:cNvSpPr/>
          <p:nvPr/>
        </p:nvSpPr>
        <p:spPr>
          <a:xfrm>
            <a:off x="462736" y="158041"/>
            <a:ext cx="4572000" cy="438581"/>
          </a:xfrm>
          <a:prstGeom prst="rect">
            <a:avLst/>
          </a:prstGeom>
        </p:spPr>
        <p:txBody>
          <a:bodyPr wrap="square" lIns="68580" tIns="34290" rIns="68580" bIns="34290">
            <a:spAutoFit/>
          </a:bodyPr>
          <a:lstStyle/>
          <a:p>
            <a:r>
              <a:rPr lang="ja-JP" altLang="en-US" sz="2400" b="1" dirty="0">
                <a:solidFill>
                  <a:schemeClr val="bg1"/>
                </a:solidFill>
                <a:latin typeface="MeiryoUI"/>
              </a:rPr>
              <a:t>公募説明会資料</a:t>
            </a:r>
            <a:endParaRPr lang="ja-JP" altLang="en-US" sz="2400" dirty="0">
              <a:solidFill>
                <a:schemeClr val="bg1"/>
              </a:solidFill>
            </a:endParaRPr>
          </a:p>
        </p:txBody>
      </p:sp>
      <p:sp>
        <p:nvSpPr>
          <p:cNvPr id="16" name="正方形/長方形 15">
            <a:extLst>
              <a:ext uri="{FF2B5EF4-FFF2-40B4-BE49-F238E27FC236}">
                <a16:creationId xmlns:a16="http://schemas.microsoft.com/office/drawing/2014/main" xmlns="" id="{97ED93C1-7F83-AC40-9F0C-B220B1EC3BEB}"/>
              </a:ext>
            </a:extLst>
          </p:cNvPr>
          <p:cNvSpPr/>
          <p:nvPr/>
        </p:nvSpPr>
        <p:spPr>
          <a:xfrm>
            <a:off x="0" y="4928525"/>
            <a:ext cx="9144000" cy="2149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p>
        </p:txBody>
      </p:sp>
      <p:sp>
        <p:nvSpPr>
          <p:cNvPr id="8" name="フッター プレースホルダー 12">
            <a:extLst>
              <a:ext uri="{FF2B5EF4-FFF2-40B4-BE49-F238E27FC236}">
                <a16:creationId xmlns:a16="http://schemas.microsoft.com/office/drawing/2014/main" xmlns="" id="{A061BB8A-A6EB-4EBD-8643-64720D6F6D9E}"/>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365506760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xmlns="" id="{D7051293-0B5A-4E2C-BCF2-B341A4AA2464}"/>
              </a:ext>
            </a:extLst>
          </p:cNvPr>
          <p:cNvSpPr>
            <a:spLocks noGrp="1"/>
          </p:cNvSpPr>
          <p:nvPr>
            <p:ph idx="1"/>
          </p:nvPr>
        </p:nvSpPr>
        <p:spPr>
          <a:xfrm>
            <a:off x="498647" y="2186817"/>
            <a:ext cx="8146706" cy="2712274"/>
          </a:xfrm>
          <a:noFill/>
        </p:spPr>
        <p:txBody>
          <a:bodyPr>
            <a:noAutofit/>
          </a:bodyPr>
          <a:lstStyle/>
          <a:p>
            <a:pPr marL="0" indent="0">
              <a:lnSpc>
                <a:spcPct val="100000"/>
              </a:lnSpc>
              <a:spcBef>
                <a:spcPts val="0"/>
              </a:spcBef>
              <a:buNone/>
            </a:pPr>
            <a:r>
              <a:rPr lang="ja-JP" altLang="en-US" sz="1500" b="1" dirty="0"/>
              <a:t>但し、以下は助成対象外</a:t>
            </a:r>
            <a:endParaRPr lang="en-US" altLang="ja-JP" sz="1500" b="1" dirty="0"/>
          </a:p>
          <a:p>
            <a:pPr marL="129779" indent="0">
              <a:lnSpc>
                <a:spcPct val="100000"/>
              </a:lnSpc>
              <a:spcBef>
                <a:spcPts val="0"/>
              </a:spcBef>
              <a:buFont typeface="+mj-ea"/>
              <a:buAutoNum type="circleNumDbPlain"/>
            </a:pPr>
            <a:r>
              <a:rPr lang="ja-JP" altLang="en-US" sz="1200" dirty="0"/>
              <a:t> 宗教の教義を広め、儀式行事を行い、及び信者を教化育成することを主たる目的とする団体</a:t>
            </a:r>
            <a:endParaRPr lang="en-US" altLang="ja-JP" sz="1200" dirty="0"/>
          </a:p>
          <a:p>
            <a:pPr marL="129779" indent="0">
              <a:lnSpc>
                <a:spcPct val="100000"/>
              </a:lnSpc>
              <a:spcBef>
                <a:spcPts val="0"/>
              </a:spcBef>
              <a:buFont typeface="+mj-ea"/>
              <a:buAutoNum type="circleNumDbPlain"/>
            </a:pPr>
            <a:r>
              <a:rPr lang="ja-JP" altLang="en-US" sz="1200" dirty="0"/>
              <a:t> 政治上の主義を推進し、支持し、又はこれに反対することを主たる目的とする団体</a:t>
            </a:r>
            <a:endParaRPr lang="en-US" altLang="ja-JP" sz="1200" dirty="0"/>
          </a:p>
          <a:p>
            <a:pPr marL="273844" indent="-144066">
              <a:lnSpc>
                <a:spcPct val="100000"/>
              </a:lnSpc>
              <a:spcBef>
                <a:spcPts val="0"/>
              </a:spcBef>
              <a:buFont typeface="+mj-ea"/>
              <a:buAutoNum type="circleNumDbPlain"/>
            </a:pPr>
            <a:r>
              <a:rPr lang="ja-JP" altLang="en-US" sz="1200" dirty="0"/>
              <a:t> 特定の公職（公職選挙法（昭和</a:t>
            </a:r>
            <a:r>
              <a:rPr lang="en-US" altLang="ja-JP" sz="1200" dirty="0"/>
              <a:t>25</a:t>
            </a:r>
            <a:r>
              <a:rPr lang="ja-JP" altLang="en-US" sz="1200" dirty="0"/>
              <a:t>年法律第</a:t>
            </a:r>
            <a:r>
              <a:rPr lang="en-US" altLang="ja-JP" sz="1200" dirty="0"/>
              <a:t>100</a:t>
            </a:r>
            <a:r>
              <a:rPr lang="ja-JP" altLang="en-US" sz="1200" dirty="0"/>
              <a:t>号）第</a:t>
            </a:r>
            <a:r>
              <a:rPr lang="en-US" altLang="ja-JP" sz="1200" dirty="0"/>
              <a:t>3</a:t>
            </a:r>
            <a:r>
              <a:rPr lang="ja-JP" altLang="en-US" sz="1200" dirty="0"/>
              <a:t>条に規定する公職をいう。以下この号において同じ。）の候補者（当該候補者になろうとする者を含む。）若しくは公職にある者又は政党を推薦し、支持し、又はこれらに反対することを目的とする団体</a:t>
            </a:r>
            <a:endParaRPr lang="en-US" altLang="ja-JP" sz="1200" dirty="0"/>
          </a:p>
          <a:p>
            <a:pPr marL="273844" indent="-136922">
              <a:lnSpc>
                <a:spcPct val="100000"/>
              </a:lnSpc>
              <a:spcBef>
                <a:spcPts val="0"/>
              </a:spcBef>
              <a:buFont typeface="+mj-ea"/>
              <a:buAutoNum type="circleNumDbPlain"/>
            </a:pPr>
            <a:r>
              <a:rPr lang="ja-JP" altLang="en-US" sz="1200" dirty="0"/>
              <a:t>暴力団（暴力団員による不当な行為の防止等に関する法律（平成</a:t>
            </a:r>
            <a:r>
              <a:rPr lang="en-US" altLang="ja-JP" sz="1200" dirty="0"/>
              <a:t>3</a:t>
            </a:r>
            <a:r>
              <a:rPr lang="ja-JP" altLang="en-US" sz="1200" dirty="0"/>
              <a:t>年法律第</a:t>
            </a:r>
            <a:r>
              <a:rPr lang="en-US" altLang="ja-JP" sz="1200" dirty="0"/>
              <a:t>77</a:t>
            </a:r>
            <a:r>
              <a:rPr lang="ja-JP" altLang="en-US" sz="1200" dirty="0"/>
              <a:t>号）第</a:t>
            </a:r>
            <a:r>
              <a:rPr lang="en-US" altLang="ja-JP" sz="1200" dirty="0"/>
              <a:t>2</a:t>
            </a:r>
            <a:r>
              <a:rPr lang="ja-JP" altLang="en-US" sz="1200" dirty="0"/>
              <a:t>条第</a:t>
            </a:r>
            <a:r>
              <a:rPr lang="en-US" altLang="ja-JP" sz="1200" dirty="0"/>
              <a:t>2</a:t>
            </a:r>
            <a:r>
              <a:rPr lang="ja-JP" altLang="en-US" sz="1200" dirty="0"/>
              <a:t>号に規定する暴力団をいう。次号において同じ。）</a:t>
            </a:r>
            <a:endParaRPr lang="en-US" altLang="ja-JP" sz="1200" dirty="0"/>
          </a:p>
          <a:p>
            <a:pPr marL="273844" indent="-144066">
              <a:lnSpc>
                <a:spcPct val="100000"/>
              </a:lnSpc>
              <a:spcBef>
                <a:spcPts val="0"/>
              </a:spcBef>
              <a:buFont typeface="+mj-ea"/>
              <a:buAutoNum type="circleNumDbPlain"/>
            </a:pPr>
            <a:r>
              <a:rPr lang="ja-JP" altLang="en-US" sz="1200" dirty="0"/>
              <a:t>暴力団又はその構成員（暴力団の構成団体の構成員を含む。以下この号において同じ。）若しくは暴力団の構成員でなくなった日から</a:t>
            </a:r>
            <a:r>
              <a:rPr lang="en-US" altLang="ja-JP" sz="1200" dirty="0"/>
              <a:t>5</a:t>
            </a:r>
            <a:r>
              <a:rPr lang="ja-JP" altLang="en-US" sz="1200" dirty="0"/>
              <a:t>年を経過しない者の統制の下にある団体</a:t>
            </a:r>
            <a:endParaRPr lang="en-US" altLang="ja-JP" sz="1200" dirty="0"/>
          </a:p>
          <a:p>
            <a:pPr marL="129779" indent="0">
              <a:lnSpc>
                <a:spcPct val="100000"/>
              </a:lnSpc>
              <a:spcBef>
                <a:spcPts val="0"/>
              </a:spcBef>
              <a:buFont typeface="+mj-ea"/>
              <a:buAutoNum type="circleNumDbPlain"/>
            </a:pPr>
            <a:r>
              <a:rPr lang="ja-JP" altLang="en-US" sz="1200" dirty="0"/>
              <a:t>暴力、威力と詐欺的手法を駆使して経済的利益を追求する反社会的団体</a:t>
            </a:r>
            <a:endParaRPr lang="en-US" altLang="ja-JP" sz="1200" dirty="0"/>
          </a:p>
          <a:p>
            <a:pPr marL="273844" indent="-144066">
              <a:lnSpc>
                <a:spcPct val="100000"/>
              </a:lnSpc>
              <a:spcBef>
                <a:spcPts val="0"/>
              </a:spcBef>
              <a:buFont typeface="+mj-ea"/>
              <a:buAutoNum type="circleNumDbPlain"/>
            </a:pPr>
            <a:r>
              <a:rPr lang="ja-JP" altLang="en-US" sz="1200" dirty="0"/>
              <a:t>資金分配団体の選定若しくは実行団体の選定を取り消され、その取り消しの日から３年を経過しない団体、又は他の助成制度においてこれに準ずる措置を受け、当該措置の日から３年を経過しない団体</a:t>
            </a:r>
            <a:endParaRPr lang="en-US" altLang="ja-JP" sz="1200" dirty="0"/>
          </a:p>
          <a:p>
            <a:pPr marL="273844" indent="-144066">
              <a:lnSpc>
                <a:spcPct val="100000"/>
              </a:lnSpc>
              <a:spcBef>
                <a:spcPts val="0"/>
              </a:spcBef>
              <a:buFont typeface="+mj-ea"/>
              <a:buAutoNum type="circleNumDbPlain"/>
            </a:pPr>
            <a:r>
              <a:rPr lang="ja-JP" altLang="en-US" sz="1200" dirty="0"/>
              <a:t>同一の事業テーマで同時期に複数の資金分配団体に申請した団体</a:t>
            </a:r>
          </a:p>
          <a:p>
            <a:pPr marL="129779" indent="0">
              <a:lnSpc>
                <a:spcPct val="100000"/>
              </a:lnSpc>
              <a:spcBef>
                <a:spcPts val="0"/>
              </a:spcBef>
              <a:buFont typeface="+mj-ea"/>
              <a:buAutoNum type="circleNumDbPlain"/>
            </a:pPr>
            <a:endParaRPr lang="en-US" altLang="ja-JP" sz="1200" dirty="0"/>
          </a:p>
          <a:p>
            <a:pPr marL="129779" indent="0">
              <a:lnSpc>
                <a:spcPct val="100000"/>
              </a:lnSpc>
              <a:spcBef>
                <a:spcPts val="0"/>
              </a:spcBef>
              <a:buFont typeface="+mj-ea"/>
              <a:buAutoNum type="circleNumDbPlain"/>
            </a:pPr>
            <a:endParaRPr lang="en-US" altLang="ja-JP" sz="1200" dirty="0"/>
          </a:p>
        </p:txBody>
      </p:sp>
      <p:sp>
        <p:nvSpPr>
          <p:cNvPr id="7" name="スライド番号プレースホルダー 6">
            <a:extLst>
              <a:ext uri="{FF2B5EF4-FFF2-40B4-BE49-F238E27FC236}">
                <a16:creationId xmlns:a16="http://schemas.microsoft.com/office/drawing/2014/main" xmlns="" id="{87CA5F4C-1FC7-40B6-AEBF-02B9362833EC}"/>
              </a:ext>
            </a:extLst>
          </p:cNvPr>
          <p:cNvSpPr>
            <a:spLocks noGrp="1"/>
          </p:cNvSpPr>
          <p:nvPr>
            <p:ph type="sldNum" sz="quarter" idx="12"/>
          </p:nvPr>
        </p:nvSpPr>
        <p:spPr/>
        <p:txBody>
          <a:bodyPr/>
          <a:lstStyle/>
          <a:p>
            <a:fld id="{A1F6A0AC-F2C6-4C21-B4A0-CF4BD5AB1286}" type="slidenum">
              <a:rPr lang="ja-JP" altLang="en-US" sz="800" b="1"/>
              <a:pPr/>
              <a:t>10</a:t>
            </a:fld>
            <a:endParaRPr lang="ja-JP" altLang="en-US" sz="800" b="1" dirty="0"/>
          </a:p>
        </p:txBody>
      </p:sp>
      <p:sp>
        <p:nvSpPr>
          <p:cNvPr id="4" name="タイトル 3">
            <a:extLst>
              <a:ext uri="{FF2B5EF4-FFF2-40B4-BE49-F238E27FC236}">
                <a16:creationId xmlns:a16="http://schemas.microsoft.com/office/drawing/2014/main" xmlns="" id="{8C03ACAE-749C-4725-ACE3-E1CC3052795F}"/>
              </a:ext>
            </a:extLst>
          </p:cNvPr>
          <p:cNvSpPr>
            <a:spLocks noGrp="1"/>
          </p:cNvSpPr>
          <p:nvPr>
            <p:ph type="title"/>
          </p:nvPr>
        </p:nvSpPr>
        <p:spPr/>
        <p:txBody>
          <a:bodyPr/>
          <a:lstStyle/>
          <a:p>
            <a:r>
              <a:rPr kumimoji="1" lang="ja-JP" altLang="en-US" dirty="0" smtClean="0"/>
              <a:t>３</a:t>
            </a:r>
            <a:r>
              <a:rPr kumimoji="1" lang="en-US" altLang="ja-JP" dirty="0" smtClean="0"/>
              <a:t>. </a:t>
            </a:r>
            <a:r>
              <a:rPr kumimoji="1" lang="ja-JP" altLang="en-US" dirty="0"/>
              <a:t>申請資格要件</a:t>
            </a:r>
          </a:p>
        </p:txBody>
      </p:sp>
      <p:sp>
        <p:nvSpPr>
          <p:cNvPr id="8" name="コンテンツ プレースホルダー 1">
            <a:extLst>
              <a:ext uri="{FF2B5EF4-FFF2-40B4-BE49-F238E27FC236}">
                <a16:creationId xmlns:a16="http://schemas.microsoft.com/office/drawing/2014/main" xmlns="" id="{2A6B2B07-1C19-184E-9D4F-EBCB0B1C6177}"/>
              </a:ext>
            </a:extLst>
          </p:cNvPr>
          <p:cNvSpPr txBox="1">
            <a:spLocks/>
          </p:cNvSpPr>
          <p:nvPr/>
        </p:nvSpPr>
        <p:spPr>
          <a:xfrm>
            <a:off x="424275" y="978348"/>
            <a:ext cx="7886700" cy="813199"/>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800" b="0" kern="1200">
                <a:solidFill>
                  <a:schemeClr val="tx1"/>
                </a:solidFill>
                <a:latin typeface="+mn-ea"/>
                <a:ea typeface="+mn-ea"/>
                <a:cs typeface="メイリオ" panose="020B0604030504040204" pitchFamily="50" charset="-128"/>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b="0" kern="1200">
                <a:solidFill>
                  <a:schemeClr val="tx1"/>
                </a:solidFill>
                <a:latin typeface="+mn-ea"/>
                <a:ea typeface="+mn-ea"/>
                <a:cs typeface="メイリオ" panose="020B0604030504040204" pitchFamily="50" charset="-128"/>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b="0" kern="1200">
                <a:solidFill>
                  <a:schemeClr val="tx1"/>
                </a:solidFill>
                <a:latin typeface="+mn-ea"/>
                <a:ea typeface="+mn-ea"/>
                <a:cs typeface="メイリオ" panose="020B0604030504040204" pitchFamily="50" charset="-128"/>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b="0" kern="1200">
                <a:solidFill>
                  <a:schemeClr val="tx1"/>
                </a:solidFill>
                <a:latin typeface="+mn-ea"/>
                <a:ea typeface="+mn-ea"/>
                <a:cs typeface="メイリオ" panose="020B0604030504040204" pitchFamily="50" charset="-128"/>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b="0" kern="1200">
                <a:solidFill>
                  <a:schemeClr val="tx1"/>
                </a:solidFill>
                <a:latin typeface="+mn-ea"/>
                <a:ea typeface="+mn-ea"/>
                <a:cs typeface="メイリオ" panose="020B0604030504040204" pitchFamily="50" charset="-128"/>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None/>
            </a:pPr>
            <a:r>
              <a:rPr lang="ja-JP" altLang="en-US" sz="1800" b="1" dirty="0">
                <a:solidFill>
                  <a:srgbClr val="00B050"/>
                </a:solidFill>
              </a:rPr>
              <a:t>１） 民間公益活動を行う団体</a:t>
            </a:r>
          </a:p>
          <a:p>
            <a:pPr marL="0" indent="0">
              <a:lnSpc>
                <a:spcPct val="100000"/>
              </a:lnSpc>
              <a:spcBef>
                <a:spcPts val="0"/>
              </a:spcBef>
              <a:buNone/>
            </a:pPr>
            <a:endParaRPr lang="en-US" altLang="ja-JP" sz="1200" b="1" dirty="0">
              <a:solidFill>
                <a:srgbClr val="00B050"/>
              </a:solidFill>
            </a:endParaRPr>
          </a:p>
        </p:txBody>
      </p:sp>
      <p:sp>
        <p:nvSpPr>
          <p:cNvPr id="9" name="正方形/長方形 8">
            <a:extLst>
              <a:ext uri="{FF2B5EF4-FFF2-40B4-BE49-F238E27FC236}">
                <a16:creationId xmlns:a16="http://schemas.microsoft.com/office/drawing/2014/main" xmlns="" id="{D390298A-0961-A94C-8636-1A3F04D571C4}"/>
              </a:ext>
            </a:extLst>
          </p:cNvPr>
          <p:cNvSpPr/>
          <p:nvPr/>
        </p:nvSpPr>
        <p:spPr>
          <a:xfrm>
            <a:off x="456074" y="1502523"/>
            <a:ext cx="7886699" cy="530915"/>
          </a:xfrm>
          <a:prstGeom prst="rect">
            <a:avLst/>
          </a:prstGeom>
        </p:spPr>
        <p:txBody>
          <a:bodyPr wrap="square" lIns="68580" tIns="34290" rIns="68580" bIns="34290">
            <a:spAutoFit/>
          </a:bodyPr>
          <a:lstStyle/>
          <a:p>
            <a:pPr marL="398860" indent="-398860"/>
            <a:r>
              <a:rPr lang="ja-JP" altLang="en-US" sz="1800" b="1" dirty="0">
                <a:solidFill>
                  <a:srgbClr val="00B050"/>
                </a:solidFill>
                <a:latin typeface="+mn-ea"/>
              </a:rPr>
              <a:t>２）</a:t>
            </a:r>
            <a:r>
              <a:rPr lang="en-US" altLang="ja-JP" sz="1800" b="1" dirty="0">
                <a:solidFill>
                  <a:srgbClr val="00B050"/>
                </a:solidFill>
                <a:latin typeface="+mn-ea"/>
              </a:rPr>
              <a:t> </a:t>
            </a:r>
            <a:r>
              <a:rPr lang="ja-JP" altLang="en-US" sz="1800" b="1" dirty="0">
                <a:solidFill>
                  <a:srgbClr val="00B050"/>
                </a:solidFill>
                <a:latin typeface="+mn-ea"/>
              </a:rPr>
              <a:t>規定の</a:t>
            </a:r>
            <a:r>
              <a:rPr lang="ja-JP" altLang="ja-JP" sz="1800" b="1" dirty="0">
                <a:solidFill>
                  <a:srgbClr val="00B050"/>
                </a:solidFill>
                <a:latin typeface="+mn-ea"/>
              </a:rPr>
              <a:t>ガバナンス・コンプライアンス体制を満たしている</a:t>
            </a:r>
            <a:r>
              <a:rPr lang="ja-JP" altLang="en-US" sz="1800" b="1" dirty="0">
                <a:solidFill>
                  <a:srgbClr val="00B050"/>
                </a:solidFill>
                <a:latin typeface="+mn-ea"/>
              </a:rPr>
              <a:t>団体</a:t>
            </a:r>
            <a:endParaRPr lang="en-US" altLang="ja-JP" sz="1800" b="1" dirty="0">
              <a:solidFill>
                <a:srgbClr val="00B050"/>
              </a:solidFill>
              <a:latin typeface="+mn-ea"/>
            </a:endParaRPr>
          </a:p>
          <a:p>
            <a:pPr marL="398860" indent="-398860" algn="r"/>
            <a:r>
              <a:rPr lang="ja-JP" altLang="en-US" sz="1200" dirty="0">
                <a:solidFill>
                  <a:srgbClr val="00B050"/>
                </a:solidFill>
                <a:latin typeface="+mn-ea"/>
              </a:rPr>
              <a:t>（「</a:t>
            </a:r>
            <a:r>
              <a:rPr lang="en-US" altLang="ja-JP" sz="1200" dirty="0" smtClean="0">
                <a:solidFill>
                  <a:srgbClr val="00B050"/>
                </a:solidFill>
                <a:latin typeface="+mn-ea"/>
              </a:rPr>
              <a:t>11.</a:t>
            </a:r>
            <a:r>
              <a:rPr lang="ja-JP" altLang="en-US" sz="1200" dirty="0" smtClean="0">
                <a:solidFill>
                  <a:srgbClr val="00B050"/>
                </a:solidFill>
                <a:latin typeface="+mn-ea"/>
              </a:rPr>
              <a:t> </a:t>
            </a:r>
            <a:r>
              <a:rPr lang="ja-JP" altLang="en-US" sz="1200" dirty="0">
                <a:solidFill>
                  <a:srgbClr val="00B050"/>
                </a:solidFill>
                <a:latin typeface="+mn-ea"/>
              </a:rPr>
              <a:t>選定時の審査項目」参照）</a:t>
            </a:r>
            <a:endParaRPr lang="en-US" altLang="ja-JP" dirty="0">
              <a:solidFill>
                <a:srgbClr val="00B050"/>
              </a:solidFill>
              <a:latin typeface="+mn-ea"/>
            </a:endParaRPr>
          </a:p>
        </p:txBody>
      </p:sp>
      <p:sp>
        <p:nvSpPr>
          <p:cNvPr id="10" name="フッター プレースホルダー 12">
            <a:extLst>
              <a:ext uri="{FF2B5EF4-FFF2-40B4-BE49-F238E27FC236}">
                <a16:creationId xmlns:a16="http://schemas.microsoft.com/office/drawing/2014/main" xmlns="" id="{DBD8C747-2B80-4C4C-A99F-EA788CDC7FFA}"/>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148220486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xmlns="" id="{60CA5142-595D-4597-973C-34E0914C1E9E}"/>
              </a:ext>
            </a:extLst>
          </p:cNvPr>
          <p:cNvSpPr>
            <a:spLocks noGrp="1"/>
          </p:cNvSpPr>
          <p:nvPr>
            <p:ph type="sldNum" sz="quarter" idx="12"/>
          </p:nvPr>
        </p:nvSpPr>
        <p:spPr/>
        <p:txBody>
          <a:bodyPr/>
          <a:lstStyle/>
          <a:p>
            <a:fld id="{A1F6A0AC-F2C6-4C21-B4A0-CF4BD5AB1286}" type="slidenum">
              <a:rPr lang="ja-JP" altLang="en-US" sz="800" b="1">
                <a:latin typeface="+mn-ea"/>
              </a:rPr>
              <a:pPr/>
              <a:t>11</a:t>
            </a:fld>
            <a:endParaRPr lang="ja-JP" altLang="en-US" sz="800" b="1" dirty="0">
              <a:latin typeface="+mn-ea"/>
            </a:endParaRPr>
          </a:p>
        </p:txBody>
      </p:sp>
      <p:sp>
        <p:nvSpPr>
          <p:cNvPr id="4" name="タイトル 3">
            <a:extLst>
              <a:ext uri="{FF2B5EF4-FFF2-40B4-BE49-F238E27FC236}">
                <a16:creationId xmlns:a16="http://schemas.microsoft.com/office/drawing/2014/main" xmlns="" id="{BD0D02B9-8A5E-49F1-AA4F-22B00506E86D}"/>
              </a:ext>
            </a:extLst>
          </p:cNvPr>
          <p:cNvSpPr>
            <a:spLocks noGrp="1"/>
          </p:cNvSpPr>
          <p:nvPr>
            <p:ph type="title"/>
          </p:nvPr>
        </p:nvSpPr>
        <p:spPr/>
        <p:txBody>
          <a:bodyPr>
            <a:noAutofit/>
          </a:bodyPr>
          <a:lstStyle/>
          <a:p>
            <a:r>
              <a:rPr lang="ja-JP" altLang="en-US" dirty="0" smtClean="0"/>
              <a:t>３</a:t>
            </a:r>
            <a:r>
              <a:rPr lang="en-US" altLang="ja-JP" dirty="0" smtClean="0"/>
              <a:t>.</a:t>
            </a:r>
            <a:r>
              <a:rPr lang="ja-JP" altLang="en-US" dirty="0"/>
              <a:t>申請資格</a:t>
            </a:r>
            <a:r>
              <a:rPr lang="ja-JP" altLang="en-US" dirty="0" smtClean="0"/>
              <a:t>要件：</a:t>
            </a:r>
            <a:r>
              <a:rPr lang="ja-JP" altLang="en-US" sz="2000" dirty="0"/>
              <a:t>新型コロナウイルス対応緊急支援助成</a:t>
            </a:r>
            <a:endParaRPr lang="ja-JP" altLang="en-US" dirty="0">
              <a:effectLst/>
            </a:endParaRPr>
          </a:p>
        </p:txBody>
      </p:sp>
      <p:sp>
        <p:nvSpPr>
          <p:cNvPr id="3" name="正方形/長方形 2">
            <a:extLst>
              <a:ext uri="{FF2B5EF4-FFF2-40B4-BE49-F238E27FC236}">
                <a16:creationId xmlns:a16="http://schemas.microsoft.com/office/drawing/2014/main" xmlns="" id="{B955213C-9F9D-4129-9781-A909E9499B98}"/>
              </a:ext>
            </a:extLst>
          </p:cNvPr>
          <p:cNvSpPr/>
          <p:nvPr/>
        </p:nvSpPr>
        <p:spPr>
          <a:xfrm>
            <a:off x="518693" y="1185907"/>
            <a:ext cx="7888384" cy="335345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68580" tIns="34290" rIns="68580" bIns="34290" rtlCol="0" anchor="ctr"/>
          <a:lstStyle/>
          <a:p>
            <a:pPr>
              <a:lnSpc>
                <a:spcPct val="130000"/>
              </a:lnSpc>
            </a:pPr>
            <a:r>
              <a:rPr lang="en-US" altLang="ja-JP" dirty="0" smtClean="0">
                <a:latin typeface="メイリオ"/>
                <a:ea typeface="メイリオ"/>
                <a:cs typeface="メイリオ"/>
              </a:rPr>
              <a:t>●</a:t>
            </a:r>
            <a:r>
              <a:rPr lang="ja-JP" altLang="en-US" dirty="0" smtClean="0">
                <a:latin typeface="メイリオ"/>
                <a:ea typeface="メイリオ"/>
                <a:cs typeface="メイリオ"/>
              </a:rPr>
              <a:t>民間</a:t>
            </a:r>
            <a:r>
              <a:rPr lang="ja-JP" altLang="en-US" dirty="0">
                <a:latin typeface="メイリオ"/>
                <a:ea typeface="メイリオ"/>
                <a:cs typeface="メイリオ"/>
              </a:rPr>
              <a:t>公益活動を行う団体</a:t>
            </a:r>
            <a:r>
              <a:rPr lang="en-US" altLang="ja-JP" dirty="0">
                <a:latin typeface="メイリオ"/>
                <a:ea typeface="メイリオ"/>
                <a:cs typeface="メイリオ"/>
              </a:rPr>
              <a:t>(</a:t>
            </a:r>
            <a:r>
              <a:rPr lang="ja-JP" altLang="en-US" dirty="0">
                <a:latin typeface="メイリオ"/>
                <a:ea typeface="メイリオ"/>
                <a:cs typeface="メイリオ"/>
              </a:rPr>
              <a:t>法人格の有無や法人の種類は問いません。ただし、事業を適確かつ</a:t>
            </a:r>
            <a:r>
              <a:rPr lang="ja-JP" altLang="en-US" dirty="0" smtClean="0">
                <a:latin typeface="メイリオ"/>
                <a:ea typeface="メイリオ"/>
                <a:cs typeface="メイリオ"/>
              </a:rPr>
              <a:t>公正に</a:t>
            </a:r>
            <a:r>
              <a:rPr lang="ja-JP" altLang="en-US" dirty="0">
                <a:latin typeface="メイリオ"/>
                <a:ea typeface="メイリオ"/>
                <a:cs typeface="メイリオ"/>
              </a:rPr>
              <a:t>実施できるよう</a:t>
            </a:r>
            <a:r>
              <a:rPr lang="en-US" altLang="ja-JP" dirty="0">
                <a:latin typeface="メイリオ"/>
                <a:ea typeface="メイリオ"/>
                <a:cs typeface="メイリオ"/>
              </a:rPr>
              <a:t>JANPIA</a:t>
            </a:r>
            <a:r>
              <a:rPr lang="ja-JP" altLang="en-US" dirty="0">
                <a:latin typeface="メイリオ"/>
                <a:ea typeface="メイリオ"/>
                <a:cs typeface="メイリオ"/>
              </a:rPr>
              <a:t>が規定するガバナンス・コンプライアンス体制等を備えていること が必要です。</a:t>
            </a:r>
            <a:r>
              <a:rPr lang="en-US" altLang="ja-JP" dirty="0">
                <a:latin typeface="メイリオ"/>
                <a:ea typeface="メイリオ"/>
                <a:cs typeface="メイリオ"/>
              </a:rPr>
              <a:t>) </a:t>
            </a:r>
            <a:endParaRPr lang="ja-JP" altLang="en-US" dirty="0">
              <a:latin typeface="メイリオ"/>
              <a:ea typeface="メイリオ"/>
              <a:cs typeface="メイリオ"/>
            </a:endParaRPr>
          </a:p>
          <a:p>
            <a:pPr>
              <a:lnSpc>
                <a:spcPct val="130000"/>
              </a:lnSpc>
            </a:pPr>
            <a:r>
              <a:rPr lang="en-US" altLang="ja-JP" dirty="0" smtClean="0">
                <a:latin typeface="メイリオ"/>
                <a:ea typeface="メイリオ"/>
                <a:cs typeface="メイリオ"/>
              </a:rPr>
              <a:t>●</a:t>
            </a:r>
            <a:r>
              <a:rPr lang="ja-JP" altLang="en-US" dirty="0" smtClean="0">
                <a:latin typeface="メイリオ"/>
                <a:ea typeface="メイリオ"/>
                <a:cs typeface="メイリオ"/>
              </a:rPr>
              <a:t>過去</a:t>
            </a:r>
            <a:r>
              <a:rPr lang="ja-JP" altLang="en-US" dirty="0">
                <a:latin typeface="メイリオ"/>
                <a:ea typeface="メイリオ"/>
                <a:cs typeface="メイリオ"/>
              </a:rPr>
              <a:t>に申請にかかる活動の実績があり、実行団体として適切に業務を遂行できる団体であることか</a:t>
            </a:r>
            <a:r>
              <a:rPr lang="ja-JP" altLang="en-US" dirty="0" smtClean="0">
                <a:latin typeface="メイリオ"/>
                <a:ea typeface="メイリオ"/>
                <a:cs typeface="メイリオ"/>
              </a:rPr>
              <a:t>゙求められます</a:t>
            </a:r>
            <a:r>
              <a:rPr lang="ja-JP" altLang="en-US" dirty="0">
                <a:latin typeface="メイリオ"/>
                <a:ea typeface="メイリオ"/>
                <a:cs typeface="メイリオ"/>
              </a:rPr>
              <a:t>。以下に述べるコンソーシアムの場合には、参画する団体のうち少なくとも</a:t>
            </a:r>
            <a:r>
              <a:rPr lang="en-US" altLang="ja-JP" dirty="0">
                <a:latin typeface="メイリオ"/>
                <a:ea typeface="メイリオ"/>
                <a:cs typeface="メイリオ"/>
              </a:rPr>
              <a:t>1</a:t>
            </a:r>
            <a:r>
              <a:rPr lang="ja-JP" altLang="en-US" dirty="0">
                <a:latin typeface="メイリオ"/>
                <a:ea typeface="メイリオ"/>
                <a:cs typeface="メイリオ"/>
              </a:rPr>
              <a:t>団体に 申請内容に関する活動の実績があることを求めます。 </a:t>
            </a:r>
          </a:p>
          <a:p>
            <a:pPr>
              <a:lnSpc>
                <a:spcPct val="130000"/>
              </a:lnSpc>
            </a:pPr>
            <a:r>
              <a:rPr lang="en-US" altLang="ja-JP" dirty="0" smtClean="0">
                <a:latin typeface="メイリオ"/>
                <a:ea typeface="メイリオ"/>
                <a:cs typeface="メイリオ"/>
              </a:rPr>
              <a:t>●2019</a:t>
            </a:r>
            <a:r>
              <a:rPr lang="ja-JP" altLang="en-US" dirty="0">
                <a:latin typeface="メイリオ"/>
                <a:ea typeface="メイリオ"/>
                <a:cs typeface="メイリオ"/>
              </a:rPr>
              <a:t>年度採択の実行団体も申請可能です。 </a:t>
            </a:r>
          </a:p>
          <a:p>
            <a:pPr>
              <a:lnSpc>
                <a:spcPct val="130000"/>
              </a:lnSpc>
            </a:pPr>
            <a:r>
              <a:rPr lang="en-US" altLang="ja-JP" dirty="0" smtClean="0">
                <a:latin typeface="メイリオ"/>
                <a:ea typeface="メイリオ"/>
                <a:cs typeface="メイリオ"/>
              </a:rPr>
              <a:t>●</a:t>
            </a:r>
            <a:r>
              <a:rPr lang="ja-JP" altLang="en-US" dirty="0" smtClean="0">
                <a:latin typeface="メイリオ"/>
                <a:ea typeface="メイリオ"/>
                <a:cs typeface="メイリオ"/>
              </a:rPr>
              <a:t>上記</a:t>
            </a:r>
            <a:r>
              <a:rPr lang="ja-JP" altLang="en-US" dirty="0">
                <a:latin typeface="メイリオ"/>
                <a:ea typeface="メイリオ"/>
                <a:cs typeface="メイリオ"/>
              </a:rPr>
              <a:t>に該当する団体であっても、以下のいずれかに該当する場合は助成の対象となりません。 </a:t>
            </a:r>
          </a:p>
          <a:p>
            <a:pPr>
              <a:lnSpc>
                <a:spcPct val="130000"/>
              </a:lnSpc>
            </a:pPr>
            <a:r>
              <a:rPr lang="en-US" altLang="ja-JP" dirty="0">
                <a:latin typeface="メイリオ"/>
                <a:ea typeface="メイリオ"/>
                <a:cs typeface="メイリオ"/>
              </a:rPr>
              <a:t>	</a:t>
            </a:r>
            <a:r>
              <a:rPr lang="ja-JP" altLang="en-US" dirty="0" smtClean="0">
                <a:latin typeface="メイリオ"/>
                <a:ea typeface="メイリオ"/>
                <a:cs typeface="メイリオ"/>
              </a:rPr>
              <a:t>同一</a:t>
            </a:r>
            <a:r>
              <a:rPr lang="ja-JP" altLang="en-US" dirty="0">
                <a:latin typeface="メイリオ"/>
                <a:ea typeface="メイリオ"/>
                <a:cs typeface="メイリオ"/>
              </a:rPr>
              <a:t>の事業テーマで同時期に複数の資金分配団体に申請した団体。 </a:t>
            </a:r>
          </a:p>
          <a:p>
            <a:pPr>
              <a:lnSpc>
                <a:spcPct val="130000"/>
              </a:lnSpc>
            </a:pPr>
            <a:r>
              <a:rPr lang="en-US" altLang="ja-JP" dirty="0" smtClean="0">
                <a:latin typeface="メイリオ"/>
                <a:ea typeface="メイリオ"/>
                <a:cs typeface="メイリオ"/>
              </a:rPr>
              <a:t>●</a:t>
            </a:r>
            <a:r>
              <a:rPr lang="ja-JP" altLang="en-US" dirty="0" smtClean="0">
                <a:latin typeface="メイリオ"/>
                <a:ea typeface="メイリオ"/>
                <a:cs typeface="メイリオ"/>
              </a:rPr>
              <a:t>申請</a:t>
            </a:r>
            <a:r>
              <a:rPr lang="ja-JP" altLang="en-US" dirty="0">
                <a:latin typeface="メイリオ"/>
                <a:ea typeface="メイリオ"/>
                <a:cs typeface="メイリオ"/>
              </a:rPr>
              <a:t>事業の運営上の意思決定及び実施を</a:t>
            </a:r>
            <a:r>
              <a:rPr lang="en-US" altLang="ja-JP" dirty="0">
                <a:latin typeface="メイリオ"/>
                <a:ea typeface="メイリオ"/>
                <a:cs typeface="メイリオ"/>
              </a:rPr>
              <a:t>2</a:t>
            </a:r>
            <a:r>
              <a:rPr lang="ja-JP" altLang="en-US" dirty="0">
                <a:latin typeface="メイリオ"/>
                <a:ea typeface="メイリオ"/>
                <a:cs typeface="メイリオ"/>
              </a:rPr>
              <a:t>団体以上で行う場合には、共同事業体</a:t>
            </a:r>
            <a:r>
              <a:rPr lang="en-US" altLang="ja-JP" dirty="0">
                <a:latin typeface="メイリオ"/>
                <a:ea typeface="メイリオ"/>
                <a:cs typeface="メイリオ"/>
              </a:rPr>
              <a:t>(</a:t>
            </a:r>
            <a:r>
              <a:rPr lang="ja-JP" altLang="en-US" dirty="0">
                <a:latin typeface="メイリオ"/>
                <a:ea typeface="メイリオ"/>
                <a:cs typeface="メイリオ"/>
              </a:rPr>
              <a:t>以下「コンソー シアム」という</a:t>
            </a:r>
            <a:r>
              <a:rPr lang="en-US" altLang="ja-JP" dirty="0">
                <a:latin typeface="メイリオ"/>
                <a:ea typeface="メイリオ"/>
                <a:cs typeface="メイリオ"/>
              </a:rPr>
              <a:t>)</a:t>
            </a:r>
            <a:r>
              <a:rPr lang="ja-JP" altLang="en-US" dirty="0">
                <a:latin typeface="メイリオ"/>
                <a:ea typeface="メイリオ"/>
                <a:cs typeface="メイリオ"/>
              </a:rPr>
              <a:t>での申請を行うことができます。 </a:t>
            </a:r>
            <a:endParaRPr lang="ja-JP" altLang="en-US" dirty="0">
              <a:effectLst/>
              <a:latin typeface="メイリオ"/>
              <a:ea typeface="メイリオ"/>
              <a:cs typeface="メイリオ"/>
            </a:endParaRPr>
          </a:p>
        </p:txBody>
      </p:sp>
      <p:sp>
        <p:nvSpPr>
          <p:cNvPr id="13" name="フッター プレースホルダー 12">
            <a:extLst>
              <a:ext uri="{FF2B5EF4-FFF2-40B4-BE49-F238E27FC236}">
                <a16:creationId xmlns:a16="http://schemas.microsoft.com/office/drawing/2014/main" xmlns="" id="{780B77D8-5834-40AB-81EE-5CB458EE146C}"/>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243249304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B5B62A3E-2AF1-45A3-8C2F-E516BA9EA590}"/>
              </a:ext>
            </a:extLst>
          </p:cNvPr>
          <p:cNvSpPr>
            <a:spLocks noGrp="1"/>
          </p:cNvSpPr>
          <p:nvPr>
            <p:ph type="title"/>
          </p:nvPr>
        </p:nvSpPr>
        <p:spPr/>
        <p:txBody>
          <a:bodyPr>
            <a:noAutofit/>
          </a:bodyPr>
          <a:lstStyle/>
          <a:p>
            <a:r>
              <a:rPr lang="ja-JP" altLang="en-US" dirty="0" smtClean="0"/>
              <a:t>４</a:t>
            </a:r>
            <a:r>
              <a:rPr lang="en-US" altLang="ja-JP" dirty="0" smtClean="0"/>
              <a:t>.</a:t>
            </a:r>
            <a:r>
              <a:rPr lang="ja-JP" altLang="en-US" dirty="0"/>
              <a:t>スケジ</a:t>
            </a:r>
            <a:r>
              <a:rPr lang="ja-JP" altLang="en-US" dirty="0" smtClean="0"/>
              <a:t>ュール </a:t>
            </a:r>
            <a:endParaRPr lang="ja-JP" altLang="en-US" dirty="0">
              <a:effectLst/>
            </a:endParaRPr>
          </a:p>
        </p:txBody>
      </p:sp>
      <p:sp>
        <p:nvSpPr>
          <p:cNvPr id="3" name="テキスト ボックス 2"/>
          <p:cNvSpPr txBox="1"/>
          <p:nvPr/>
        </p:nvSpPr>
        <p:spPr>
          <a:xfrm>
            <a:off x="1658668" y="4226626"/>
            <a:ext cx="5109091" cy="461665"/>
          </a:xfrm>
          <a:prstGeom prst="rect">
            <a:avLst/>
          </a:prstGeom>
          <a:noFill/>
        </p:spPr>
        <p:txBody>
          <a:bodyPr wrap="none" rtlCol="0">
            <a:spAutoFit/>
          </a:bodyPr>
          <a:lstStyle/>
          <a:p>
            <a:r>
              <a:rPr lang="ja-JP" altLang="ja-JP" sz="1200" dirty="0" smtClean="0">
                <a:latin typeface="メイリオ"/>
                <a:ea typeface="メイリオ"/>
                <a:cs typeface="メイリオ"/>
              </a:rPr>
              <a:t>※</a:t>
            </a:r>
            <a:r>
              <a:rPr lang="ja-JP" altLang="ja-JP" sz="1200" dirty="0">
                <a:latin typeface="メイリオ"/>
                <a:ea typeface="メイリオ"/>
                <a:cs typeface="メイリオ"/>
              </a:rPr>
              <a:t>１：審査期間中に事務局は、申請団体との面談・聴取を実施します。</a:t>
            </a:r>
          </a:p>
          <a:p>
            <a:r>
              <a:rPr lang="ja-JP" altLang="ja-JP" sz="1200" dirty="0">
                <a:latin typeface="メイリオ"/>
                <a:ea typeface="メイリオ"/>
                <a:cs typeface="メイリオ"/>
              </a:rPr>
              <a:t>※２：同時期に事務手続きのオリエンテーションを予定しております</a:t>
            </a:r>
            <a:r>
              <a:rPr lang="ja-JP" altLang="ja-JP" sz="1200" dirty="0" smtClean="0">
                <a:latin typeface="メイリオ"/>
                <a:ea typeface="メイリオ"/>
                <a:cs typeface="メイリオ"/>
              </a:rPr>
              <a:t>。</a:t>
            </a:r>
          </a:p>
        </p:txBody>
      </p:sp>
      <p:grpSp>
        <p:nvGrpSpPr>
          <p:cNvPr id="6" name="図形グループ 5"/>
          <p:cNvGrpSpPr/>
          <p:nvPr/>
        </p:nvGrpSpPr>
        <p:grpSpPr>
          <a:xfrm>
            <a:off x="786683" y="1165637"/>
            <a:ext cx="8039683" cy="2901427"/>
            <a:chOff x="786683" y="1165637"/>
            <a:chExt cx="8039683" cy="2901427"/>
          </a:xfrm>
        </p:grpSpPr>
        <p:sp>
          <p:nvSpPr>
            <p:cNvPr id="5" name="正方形/長方形 4"/>
            <p:cNvSpPr/>
            <p:nvPr/>
          </p:nvSpPr>
          <p:spPr>
            <a:xfrm>
              <a:off x="786683" y="1165637"/>
              <a:ext cx="4018715" cy="729711"/>
            </a:xfrm>
            <a:prstGeom prst="rect">
              <a:avLst/>
            </a:prstGeom>
            <a:solidFill>
              <a:schemeClr val="accent6"/>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ja-JP" sz="1600" dirty="0">
                  <a:latin typeface="メイリオ"/>
                  <a:ea typeface="メイリオ"/>
                  <a:cs typeface="メイリオ"/>
                </a:rPr>
                <a:t>１．公 募 期 間</a:t>
              </a:r>
            </a:p>
          </p:txBody>
        </p:sp>
        <p:sp>
          <p:nvSpPr>
            <p:cNvPr id="17" name="正方形/長方形 16"/>
            <p:cNvSpPr/>
            <p:nvPr/>
          </p:nvSpPr>
          <p:spPr>
            <a:xfrm>
              <a:off x="4806149" y="1175886"/>
              <a:ext cx="4018715" cy="719462"/>
            </a:xfrm>
            <a:prstGeom prst="rect">
              <a:avLst/>
            </a:prstGeom>
            <a:no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10000"/>
                </a:lnSpc>
              </a:pPr>
              <a:r>
                <a:rPr lang="ja-JP" altLang="ja-JP" sz="1500" dirty="0" smtClean="0">
                  <a:solidFill>
                    <a:schemeClr val="tx1"/>
                  </a:solidFill>
                </a:rPr>
                <a:t>第</a:t>
              </a:r>
              <a:r>
                <a:rPr lang="en-US" altLang="ja-JP" sz="1500" dirty="0" smtClean="0">
                  <a:solidFill>
                    <a:schemeClr val="tx1"/>
                  </a:solidFill>
                </a:rPr>
                <a:t>1</a:t>
              </a:r>
              <a:r>
                <a:rPr lang="ja-JP" altLang="ja-JP" sz="1500" dirty="0" smtClean="0">
                  <a:solidFill>
                    <a:schemeClr val="tx1"/>
                  </a:solidFill>
                </a:rPr>
                <a:t>期</a:t>
              </a:r>
              <a:r>
                <a:rPr lang="en-US" altLang="ja-JP" sz="1500" dirty="0" smtClean="0">
                  <a:solidFill>
                    <a:schemeClr val="tx1"/>
                  </a:solidFill>
                </a:rPr>
                <a:t>	8</a:t>
              </a:r>
              <a:r>
                <a:rPr lang="ja-JP" altLang="ja-JP" sz="1500" dirty="0">
                  <a:solidFill>
                    <a:schemeClr val="tx1"/>
                  </a:solidFill>
                </a:rPr>
                <a:t>月</a:t>
              </a:r>
              <a:r>
                <a:rPr lang="en-US" altLang="ja-JP" sz="1500" dirty="0">
                  <a:solidFill>
                    <a:schemeClr val="tx1"/>
                  </a:solidFill>
                </a:rPr>
                <a:t>7</a:t>
              </a:r>
              <a:r>
                <a:rPr lang="ja-JP" altLang="ja-JP" sz="1500" dirty="0">
                  <a:solidFill>
                    <a:schemeClr val="tx1"/>
                  </a:solidFill>
                </a:rPr>
                <a:t>日（金）～</a:t>
              </a:r>
              <a:r>
                <a:rPr lang="en-US" altLang="ja-JP" sz="1500" dirty="0">
                  <a:solidFill>
                    <a:schemeClr val="tx1"/>
                  </a:solidFill>
                </a:rPr>
                <a:t>9</a:t>
              </a:r>
              <a:r>
                <a:rPr lang="ja-JP" altLang="ja-JP" sz="1500" dirty="0">
                  <a:solidFill>
                    <a:schemeClr val="tx1"/>
                  </a:solidFill>
                </a:rPr>
                <a:t>月</a:t>
              </a:r>
              <a:r>
                <a:rPr lang="en-US" altLang="ja-JP" sz="1500" dirty="0">
                  <a:solidFill>
                    <a:schemeClr val="tx1"/>
                  </a:solidFill>
                </a:rPr>
                <a:t>11</a:t>
              </a:r>
              <a:r>
                <a:rPr lang="ja-JP" altLang="ja-JP" sz="1500" dirty="0">
                  <a:solidFill>
                    <a:schemeClr val="tx1"/>
                  </a:solidFill>
                </a:rPr>
                <a:t>日（金）</a:t>
              </a:r>
            </a:p>
            <a:p>
              <a:pPr>
                <a:lnSpc>
                  <a:spcPct val="110000"/>
                </a:lnSpc>
              </a:pPr>
              <a:r>
                <a:rPr lang="ja-JP" altLang="ja-JP" sz="1500" dirty="0">
                  <a:solidFill>
                    <a:schemeClr val="tx1"/>
                  </a:solidFill>
                </a:rPr>
                <a:t>第</a:t>
              </a:r>
              <a:r>
                <a:rPr lang="en-US" altLang="ja-JP" sz="1500" dirty="0">
                  <a:solidFill>
                    <a:schemeClr val="tx1"/>
                  </a:solidFill>
                </a:rPr>
                <a:t>2</a:t>
              </a:r>
              <a:r>
                <a:rPr lang="ja-JP" altLang="ja-JP" sz="1500" dirty="0" smtClean="0">
                  <a:solidFill>
                    <a:schemeClr val="tx1"/>
                  </a:solidFill>
                </a:rPr>
                <a:t>期</a:t>
              </a:r>
              <a:r>
                <a:rPr lang="en-US" altLang="ja-JP" sz="1500" dirty="0" smtClean="0">
                  <a:solidFill>
                    <a:schemeClr val="tx1"/>
                  </a:solidFill>
                </a:rPr>
                <a:t>	12</a:t>
              </a:r>
              <a:r>
                <a:rPr lang="ja-JP" altLang="ja-JP" sz="1500" dirty="0" smtClean="0">
                  <a:solidFill>
                    <a:schemeClr val="tx1"/>
                  </a:solidFill>
                </a:rPr>
                <a:t>月</a:t>
              </a:r>
              <a:r>
                <a:rPr lang="en-US" altLang="ja-JP" sz="1500" dirty="0">
                  <a:solidFill>
                    <a:schemeClr val="tx1"/>
                  </a:solidFill>
                </a:rPr>
                <a:t>4</a:t>
              </a:r>
              <a:r>
                <a:rPr lang="ja-JP" altLang="ja-JP" sz="1500" dirty="0" smtClean="0">
                  <a:solidFill>
                    <a:schemeClr val="tx1"/>
                  </a:solidFill>
                </a:rPr>
                <a:t>日</a:t>
              </a:r>
              <a:r>
                <a:rPr lang="ja-JP" altLang="ja-JP" sz="1500" dirty="0">
                  <a:solidFill>
                    <a:schemeClr val="tx1"/>
                  </a:solidFill>
                </a:rPr>
                <a:t>（金）</a:t>
              </a:r>
              <a:r>
                <a:rPr lang="ja-JP" altLang="ja-JP" sz="1500" dirty="0" smtClean="0">
                  <a:solidFill>
                    <a:schemeClr val="tx1"/>
                  </a:solidFill>
                </a:rPr>
                <a:t>～</a:t>
              </a:r>
              <a:r>
                <a:rPr lang="en-US" altLang="ja-JP" sz="1500" dirty="0" smtClean="0">
                  <a:solidFill>
                    <a:schemeClr val="tx1"/>
                  </a:solidFill>
                </a:rPr>
                <a:t>1</a:t>
              </a:r>
              <a:r>
                <a:rPr lang="ja-JP" altLang="ja-JP" sz="1500" dirty="0" smtClean="0">
                  <a:solidFill>
                    <a:schemeClr val="tx1"/>
                  </a:solidFill>
                </a:rPr>
                <a:t>月</a:t>
              </a:r>
              <a:r>
                <a:rPr lang="en-US" altLang="ja-JP" sz="1500" dirty="0" smtClean="0">
                  <a:solidFill>
                    <a:schemeClr val="tx1"/>
                  </a:solidFill>
                </a:rPr>
                <a:t>12</a:t>
              </a:r>
              <a:r>
                <a:rPr lang="ja-JP" altLang="ja-JP" sz="1500" dirty="0" smtClean="0">
                  <a:solidFill>
                    <a:schemeClr val="tx1"/>
                  </a:solidFill>
                </a:rPr>
                <a:t>日（</a:t>
              </a:r>
              <a:r>
                <a:rPr lang="ja-JP" altLang="en-US" sz="1500" dirty="0">
                  <a:solidFill>
                    <a:schemeClr val="tx1"/>
                  </a:solidFill>
                </a:rPr>
                <a:t>火</a:t>
              </a:r>
              <a:r>
                <a:rPr lang="ja-JP" altLang="ja-JP" sz="1500" dirty="0" smtClean="0">
                  <a:solidFill>
                    <a:schemeClr val="tx1"/>
                  </a:solidFill>
                </a:rPr>
                <a:t>）</a:t>
              </a:r>
              <a:endParaRPr lang="ja-JP" altLang="ja-JP" sz="1500" dirty="0">
                <a:solidFill>
                  <a:schemeClr val="tx1"/>
                </a:solidFill>
              </a:endParaRPr>
            </a:p>
          </p:txBody>
        </p:sp>
        <p:sp>
          <p:nvSpPr>
            <p:cNvPr id="18" name="正方形/長方形 17"/>
            <p:cNvSpPr/>
            <p:nvPr/>
          </p:nvSpPr>
          <p:spPr>
            <a:xfrm>
              <a:off x="787434" y="1886640"/>
              <a:ext cx="4018715" cy="729711"/>
            </a:xfrm>
            <a:prstGeom prst="rect">
              <a:avLst/>
            </a:prstGeom>
            <a:solidFill>
              <a:schemeClr val="accent6"/>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ja-JP" sz="1600" dirty="0"/>
                <a:t>２．審査会議による審査（※１</a:t>
              </a:r>
              <a:r>
                <a:rPr lang="ja-JP" altLang="ja-JP" sz="1600" dirty="0" smtClean="0"/>
                <a:t>）</a:t>
              </a:r>
              <a:endParaRPr lang="en-US" altLang="ja-JP" sz="1600" dirty="0" smtClean="0"/>
            </a:p>
            <a:p>
              <a:r>
                <a:rPr lang="en-US" altLang="ja-JP" sz="1600" dirty="0" smtClean="0"/>
                <a:t>       </a:t>
              </a:r>
              <a:r>
                <a:rPr lang="ja-JP" altLang="ja-JP" sz="1600" dirty="0" smtClean="0"/>
                <a:t>理事会</a:t>
              </a:r>
              <a:r>
                <a:rPr lang="ja-JP" altLang="ja-JP" sz="1600" dirty="0"/>
                <a:t>での決定 </a:t>
              </a:r>
              <a:endParaRPr lang="ja-JP" altLang="ja-JP" sz="1600" dirty="0">
                <a:latin typeface="メイリオ"/>
                <a:ea typeface="メイリオ"/>
                <a:cs typeface="メイリオ"/>
              </a:endParaRPr>
            </a:p>
          </p:txBody>
        </p:sp>
        <p:sp>
          <p:nvSpPr>
            <p:cNvPr id="19" name="正方形/長方形 18"/>
            <p:cNvSpPr/>
            <p:nvPr/>
          </p:nvSpPr>
          <p:spPr>
            <a:xfrm>
              <a:off x="4806900" y="1887412"/>
              <a:ext cx="4018715" cy="719462"/>
            </a:xfrm>
            <a:prstGeom prst="rect">
              <a:avLst/>
            </a:prstGeom>
            <a:no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10000"/>
                </a:lnSpc>
              </a:pPr>
              <a:r>
                <a:rPr lang="ja-JP" altLang="ja-JP" sz="1500" dirty="0" smtClean="0">
                  <a:solidFill>
                    <a:schemeClr val="tx1"/>
                  </a:solidFill>
                </a:rPr>
                <a:t>第</a:t>
              </a:r>
              <a:r>
                <a:rPr lang="en-US" altLang="ja-JP" sz="1500" dirty="0" smtClean="0">
                  <a:solidFill>
                    <a:schemeClr val="tx1"/>
                  </a:solidFill>
                </a:rPr>
                <a:t>1</a:t>
              </a:r>
              <a:r>
                <a:rPr lang="ja-JP" altLang="ja-JP" sz="1500" dirty="0" smtClean="0">
                  <a:solidFill>
                    <a:schemeClr val="tx1"/>
                  </a:solidFill>
                </a:rPr>
                <a:t>期</a:t>
              </a:r>
              <a:r>
                <a:rPr lang="en-US" altLang="ja-JP" sz="1500" dirty="0" smtClean="0">
                  <a:solidFill>
                    <a:schemeClr val="tx1"/>
                  </a:solidFill>
                </a:rPr>
                <a:t>	</a:t>
              </a:r>
              <a:r>
                <a:rPr lang="ja-JP" altLang="en-US" sz="1500" dirty="0" smtClean="0">
                  <a:solidFill>
                    <a:schemeClr val="tx1"/>
                  </a:solidFill>
                </a:rPr>
                <a:t>９</a:t>
              </a:r>
              <a:r>
                <a:rPr lang="ja-JP" altLang="ja-JP" sz="1500" dirty="0" smtClean="0">
                  <a:solidFill>
                    <a:schemeClr val="tx1"/>
                  </a:solidFill>
                </a:rPr>
                <a:t>月</a:t>
              </a:r>
              <a:r>
                <a:rPr lang="en-US" altLang="ja-JP" sz="1500" dirty="0" smtClean="0">
                  <a:solidFill>
                    <a:schemeClr val="tx1"/>
                  </a:solidFill>
                </a:rPr>
                <a:t>30</a:t>
              </a:r>
              <a:r>
                <a:rPr lang="ja-JP" altLang="ja-JP" sz="1500" dirty="0" smtClean="0">
                  <a:solidFill>
                    <a:schemeClr val="tx1"/>
                  </a:solidFill>
                </a:rPr>
                <a:t>日（</a:t>
              </a:r>
              <a:r>
                <a:rPr lang="ja-JP" altLang="en-US" sz="1500" dirty="0" smtClean="0">
                  <a:solidFill>
                    <a:schemeClr val="tx1"/>
                  </a:solidFill>
                </a:rPr>
                <a:t>水）</a:t>
              </a:r>
              <a:endParaRPr lang="en-US" altLang="ja-JP" sz="1500" dirty="0" smtClean="0">
                <a:solidFill>
                  <a:schemeClr val="tx1"/>
                </a:solidFill>
              </a:endParaRPr>
            </a:p>
            <a:p>
              <a:pPr>
                <a:lnSpc>
                  <a:spcPct val="110000"/>
                </a:lnSpc>
              </a:pPr>
              <a:r>
                <a:rPr lang="ja-JP" altLang="ja-JP" sz="1500" dirty="0" smtClean="0">
                  <a:solidFill>
                    <a:schemeClr val="tx1"/>
                  </a:solidFill>
                </a:rPr>
                <a:t>第</a:t>
              </a:r>
              <a:r>
                <a:rPr lang="en-US" altLang="ja-JP" sz="1500" dirty="0" smtClean="0">
                  <a:solidFill>
                    <a:schemeClr val="tx1"/>
                  </a:solidFill>
                </a:rPr>
                <a:t>2</a:t>
              </a:r>
              <a:r>
                <a:rPr lang="ja-JP" altLang="ja-JP" sz="1500" dirty="0" smtClean="0">
                  <a:solidFill>
                    <a:schemeClr val="tx1"/>
                  </a:solidFill>
                </a:rPr>
                <a:t>期</a:t>
              </a:r>
              <a:r>
                <a:rPr lang="ja-JP" altLang="en-US" sz="1500" dirty="0">
                  <a:solidFill>
                    <a:schemeClr val="tx1"/>
                  </a:solidFill>
                </a:rPr>
                <a:t>　</a:t>
              </a:r>
              <a:r>
                <a:rPr lang="en-US" altLang="ja-JP" sz="1500" dirty="0" smtClean="0">
                  <a:solidFill>
                    <a:schemeClr val="tx1"/>
                  </a:solidFill>
                </a:rPr>
                <a:t>2021</a:t>
              </a:r>
              <a:r>
                <a:rPr lang="ja-JP" altLang="en-US" sz="1500" dirty="0" smtClean="0">
                  <a:solidFill>
                    <a:schemeClr val="tx1"/>
                  </a:solidFill>
                </a:rPr>
                <a:t>年２</a:t>
              </a:r>
              <a:r>
                <a:rPr lang="ja-JP" altLang="ja-JP" sz="1500" dirty="0" smtClean="0">
                  <a:solidFill>
                    <a:schemeClr val="tx1"/>
                  </a:solidFill>
                </a:rPr>
                <a:t>月</a:t>
              </a:r>
              <a:r>
                <a:rPr lang="ja-JP" altLang="en-US" sz="1500" dirty="0" smtClean="0">
                  <a:solidFill>
                    <a:schemeClr val="tx1"/>
                  </a:solidFill>
                </a:rPr>
                <a:t>８</a:t>
              </a:r>
              <a:r>
                <a:rPr lang="ja-JP" altLang="ja-JP" sz="1500" dirty="0" smtClean="0">
                  <a:solidFill>
                    <a:schemeClr val="tx1"/>
                  </a:solidFill>
                </a:rPr>
                <a:t>日（</a:t>
              </a:r>
              <a:r>
                <a:rPr lang="ja-JP" altLang="en-US" sz="1500" dirty="0" smtClean="0">
                  <a:solidFill>
                    <a:schemeClr val="tx1"/>
                  </a:solidFill>
                </a:rPr>
                <a:t>月</a:t>
              </a:r>
              <a:r>
                <a:rPr lang="ja-JP" altLang="ja-JP" sz="1500" dirty="0" smtClean="0">
                  <a:solidFill>
                    <a:schemeClr val="tx1"/>
                  </a:solidFill>
                </a:rPr>
                <a:t>）</a:t>
              </a:r>
              <a:endParaRPr lang="ja-JP" altLang="ja-JP" sz="1500" dirty="0">
                <a:solidFill>
                  <a:schemeClr val="tx1"/>
                </a:solidFill>
              </a:endParaRPr>
            </a:p>
          </p:txBody>
        </p:sp>
        <p:sp>
          <p:nvSpPr>
            <p:cNvPr id="20" name="正方形/長方形 19"/>
            <p:cNvSpPr/>
            <p:nvPr/>
          </p:nvSpPr>
          <p:spPr>
            <a:xfrm>
              <a:off x="796912" y="2616350"/>
              <a:ext cx="4018715" cy="729711"/>
            </a:xfrm>
            <a:prstGeom prst="rect">
              <a:avLst/>
            </a:prstGeom>
            <a:solidFill>
              <a:schemeClr val="accent6"/>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ja-JP" sz="1600" dirty="0"/>
                <a:t>３．実行団体決定の公表</a:t>
              </a:r>
              <a:endParaRPr lang="ja-JP" altLang="ja-JP" sz="1600" dirty="0">
                <a:latin typeface="メイリオ"/>
                <a:ea typeface="メイリオ"/>
                <a:cs typeface="メイリオ"/>
              </a:endParaRPr>
            </a:p>
          </p:txBody>
        </p:sp>
        <p:sp>
          <p:nvSpPr>
            <p:cNvPr id="21" name="正方形/長方形 20"/>
            <p:cNvSpPr/>
            <p:nvPr/>
          </p:nvSpPr>
          <p:spPr>
            <a:xfrm>
              <a:off x="4806900" y="2607645"/>
              <a:ext cx="4018715" cy="719462"/>
            </a:xfrm>
            <a:prstGeom prst="rect">
              <a:avLst/>
            </a:prstGeom>
            <a:no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ja-JP" sz="1500" dirty="0">
                  <a:solidFill>
                    <a:srgbClr val="000000"/>
                  </a:solidFill>
                  <a:latin typeface="メイリオ"/>
                  <a:ea typeface="メイリオ"/>
                  <a:cs typeface="メイリオ"/>
                </a:rPr>
                <a:t>第</a:t>
              </a:r>
              <a:r>
                <a:rPr lang="en-US" altLang="ja-JP" sz="1500" dirty="0">
                  <a:solidFill>
                    <a:srgbClr val="000000"/>
                  </a:solidFill>
                  <a:latin typeface="メイリオ"/>
                  <a:ea typeface="メイリオ"/>
                  <a:cs typeface="メイリオ"/>
                </a:rPr>
                <a:t>1</a:t>
              </a:r>
              <a:r>
                <a:rPr lang="ja-JP" altLang="ja-JP" sz="1500" dirty="0" smtClean="0">
                  <a:solidFill>
                    <a:srgbClr val="000000"/>
                  </a:solidFill>
                  <a:latin typeface="メイリオ"/>
                  <a:ea typeface="メイリオ"/>
                  <a:cs typeface="メイリオ"/>
                </a:rPr>
                <a:t>期</a:t>
              </a:r>
              <a:r>
                <a:rPr lang="en-US" altLang="ja-JP" sz="1500" dirty="0">
                  <a:solidFill>
                    <a:srgbClr val="000000"/>
                  </a:solidFill>
                  <a:latin typeface="メイリオ"/>
                  <a:ea typeface="メイリオ"/>
                  <a:cs typeface="メイリオ"/>
                </a:rPr>
                <a:t>	</a:t>
              </a:r>
              <a:r>
                <a:rPr lang="en-US" altLang="ja-JP" sz="1500" dirty="0" smtClean="0">
                  <a:solidFill>
                    <a:srgbClr val="000000"/>
                  </a:solidFill>
                  <a:latin typeface="メイリオ"/>
                  <a:ea typeface="メイリオ"/>
                  <a:cs typeface="メイリオ"/>
                </a:rPr>
                <a:t>10</a:t>
              </a:r>
              <a:r>
                <a:rPr lang="ja-JP" altLang="ja-JP" sz="1500" dirty="0" smtClean="0">
                  <a:solidFill>
                    <a:srgbClr val="000000"/>
                  </a:solidFill>
                  <a:latin typeface="メイリオ"/>
                  <a:ea typeface="メイリオ"/>
                  <a:cs typeface="メイリオ"/>
                </a:rPr>
                <a:t>月</a:t>
              </a:r>
              <a:r>
                <a:rPr lang="ja-JP" altLang="en-US" sz="1500" dirty="0">
                  <a:solidFill>
                    <a:srgbClr val="000000"/>
                  </a:solidFill>
                  <a:latin typeface="メイリオ"/>
                  <a:ea typeface="メイリオ"/>
                  <a:cs typeface="メイリオ"/>
                </a:rPr>
                <a:t>５</a:t>
              </a:r>
              <a:r>
                <a:rPr lang="ja-JP" altLang="ja-JP" sz="1500" dirty="0" smtClean="0">
                  <a:solidFill>
                    <a:srgbClr val="000000"/>
                  </a:solidFill>
                  <a:latin typeface="メイリオ"/>
                  <a:ea typeface="メイリオ"/>
                  <a:cs typeface="メイリオ"/>
                </a:rPr>
                <a:t>日</a:t>
              </a:r>
              <a:r>
                <a:rPr lang="ja-JP" altLang="ja-JP" sz="1500" dirty="0">
                  <a:solidFill>
                    <a:srgbClr val="000000"/>
                  </a:solidFill>
                  <a:latin typeface="メイリオ"/>
                  <a:ea typeface="メイリオ"/>
                  <a:cs typeface="メイリオ"/>
                </a:rPr>
                <a:t>（月）</a:t>
              </a:r>
            </a:p>
            <a:p>
              <a:r>
                <a:rPr lang="ja-JP" altLang="ja-JP" sz="1500" dirty="0">
                  <a:solidFill>
                    <a:srgbClr val="000000"/>
                  </a:solidFill>
                  <a:latin typeface="メイリオ"/>
                  <a:ea typeface="メイリオ"/>
                  <a:cs typeface="メイリオ"/>
                </a:rPr>
                <a:t>第</a:t>
              </a:r>
              <a:r>
                <a:rPr lang="en-US" altLang="ja-JP" sz="1500" dirty="0">
                  <a:solidFill>
                    <a:srgbClr val="000000"/>
                  </a:solidFill>
                  <a:latin typeface="メイリオ"/>
                  <a:ea typeface="メイリオ"/>
                  <a:cs typeface="メイリオ"/>
                </a:rPr>
                <a:t>2</a:t>
              </a:r>
              <a:r>
                <a:rPr lang="ja-JP" altLang="ja-JP" sz="1500" dirty="0" smtClean="0">
                  <a:solidFill>
                    <a:srgbClr val="000000"/>
                  </a:solidFill>
                  <a:latin typeface="メイリオ"/>
                  <a:ea typeface="メイリオ"/>
                  <a:cs typeface="メイリオ"/>
                </a:rPr>
                <a:t>期</a:t>
              </a:r>
              <a:r>
                <a:rPr lang="ja-JP" altLang="en-US" sz="1500" dirty="0">
                  <a:solidFill>
                    <a:srgbClr val="000000"/>
                  </a:solidFill>
                  <a:latin typeface="メイリオ"/>
                  <a:ea typeface="メイリオ"/>
                  <a:cs typeface="メイリオ"/>
                </a:rPr>
                <a:t>　２</a:t>
              </a:r>
              <a:r>
                <a:rPr lang="ja-JP" altLang="ja-JP" sz="1500" dirty="0" smtClean="0">
                  <a:solidFill>
                    <a:srgbClr val="000000"/>
                  </a:solidFill>
                  <a:latin typeface="メイリオ"/>
                  <a:ea typeface="メイリオ"/>
                  <a:cs typeface="メイリオ"/>
                </a:rPr>
                <a:t>月</a:t>
              </a:r>
              <a:r>
                <a:rPr lang="en-US" altLang="ja-JP" sz="1500" dirty="0" smtClean="0">
                  <a:solidFill>
                    <a:srgbClr val="000000"/>
                  </a:solidFill>
                  <a:latin typeface="メイリオ"/>
                  <a:ea typeface="メイリオ"/>
                  <a:cs typeface="メイリオ"/>
                </a:rPr>
                <a:t>1</a:t>
              </a:r>
              <a:r>
                <a:rPr lang="en-US" altLang="ja-JP" sz="1500" dirty="0">
                  <a:solidFill>
                    <a:srgbClr val="000000"/>
                  </a:solidFill>
                  <a:latin typeface="メイリオ"/>
                  <a:ea typeface="メイリオ"/>
                  <a:cs typeface="メイリオ"/>
                </a:rPr>
                <a:t>5</a:t>
              </a:r>
              <a:r>
                <a:rPr lang="ja-JP" altLang="ja-JP" sz="1500" dirty="0" smtClean="0">
                  <a:solidFill>
                    <a:srgbClr val="000000"/>
                  </a:solidFill>
                  <a:latin typeface="メイリオ"/>
                  <a:ea typeface="メイリオ"/>
                  <a:cs typeface="メイリオ"/>
                </a:rPr>
                <a:t>日（</a:t>
              </a:r>
              <a:r>
                <a:rPr lang="ja-JP" altLang="en-US" sz="1500" dirty="0" smtClean="0">
                  <a:solidFill>
                    <a:srgbClr val="000000"/>
                  </a:solidFill>
                  <a:latin typeface="メイリオ"/>
                  <a:ea typeface="メイリオ"/>
                  <a:cs typeface="メイリオ"/>
                </a:rPr>
                <a:t>月</a:t>
              </a:r>
              <a:r>
                <a:rPr lang="ja-JP" altLang="ja-JP" sz="1500" dirty="0" smtClean="0">
                  <a:solidFill>
                    <a:srgbClr val="000000"/>
                  </a:solidFill>
                  <a:latin typeface="メイリオ"/>
                  <a:ea typeface="メイリオ"/>
                  <a:cs typeface="メイリオ"/>
                </a:rPr>
                <a:t>） </a:t>
              </a:r>
              <a:endParaRPr lang="ja-JP" altLang="ja-JP" sz="1500" dirty="0">
                <a:solidFill>
                  <a:srgbClr val="000000"/>
                </a:solidFill>
                <a:latin typeface="メイリオ"/>
                <a:ea typeface="メイリオ"/>
                <a:cs typeface="メイリオ"/>
              </a:endParaRPr>
            </a:p>
          </p:txBody>
        </p:sp>
        <p:sp>
          <p:nvSpPr>
            <p:cNvPr id="22" name="正方形/長方形 21"/>
            <p:cNvSpPr/>
            <p:nvPr/>
          </p:nvSpPr>
          <p:spPr>
            <a:xfrm>
              <a:off x="797663" y="3337353"/>
              <a:ext cx="4018715" cy="729711"/>
            </a:xfrm>
            <a:prstGeom prst="rect">
              <a:avLst/>
            </a:prstGeom>
            <a:solidFill>
              <a:schemeClr val="accent6"/>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10000"/>
                </a:lnSpc>
              </a:pPr>
              <a:r>
                <a:rPr lang="ja-JP" altLang="ja-JP" sz="1600" dirty="0"/>
                <a:t>４．助成金</a:t>
              </a:r>
              <a:r>
                <a:rPr lang="ja-JP" altLang="ja-JP" sz="1600" dirty="0" smtClean="0"/>
                <a:t>支払い</a:t>
              </a:r>
              <a:r>
                <a:rPr lang="ja-JP" altLang="ja-JP" sz="1600" dirty="0"/>
                <a:t>（</a:t>
              </a:r>
              <a:r>
                <a:rPr lang="ja-JP" altLang="ja-JP" sz="1600" dirty="0" smtClean="0"/>
                <a:t>※</a:t>
              </a:r>
              <a:r>
                <a:rPr lang="ja-JP" altLang="en-US" sz="1600" dirty="0" smtClean="0"/>
                <a:t>２</a:t>
              </a:r>
              <a:r>
                <a:rPr lang="ja-JP" altLang="ja-JP" sz="1600" dirty="0" smtClean="0"/>
                <a:t>）</a:t>
              </a:r>
              <a:endParaRPr lang="en-US" altLang="ja-JP" sz="1600" dirty="0" smtClean="0"/>
            </a:p>
            <a:p>
              <a:pPr>
                <a:lnSpc>
                  <a:spcPct val="110000"/>
                </a:lnSpc>
              </a:pPr>
              <a:r>
                <a:rPr lang="en-US" altLang="ja-JP" sz="1200" dirty="0" smtClean="0"/>
                <a:t>       </a:t>
              </a:r>
              <a:r>
                <a:rPr lang="ja-JP" altLang="ja-JP" sz="1200" dirty="0" smtClean="0"/>
                <a:t>資金</a:t>
              </a:r>
              <a:r>
                <a:rPr lang="ja-JP" altLang="ja-JP" sz="1200" dirty="0"/>
                <a:t>提供契約書の締結（実行団体と資金分配</a:t>
              </a:r>
              <a:r>
                <a:rPr lang="ja-JP" altLang="ja-JP" sz="1200" dirty="0" smtClean="0"/>
                <a:t>団体</a:t>
              </a:r>
              <a:r>
                <a:rPr lang="ja-JP" altLang="en-US" sz="1200" dirty="0" smtClean="0"/>
                <a:t>）</a:t>
              </a:r>
              <a:endParaRPr lang="ja-JP" altLang="ja-JP" sz="1200" dirty="0"/>
            </a:p>
          </p:txBody>
        </p:sp>
        <p:sp>
          <p:nvSpPr>
            <p:cNvPr id="23" name="正方形/長方形 22"/>
            <p:cNvSpPr/>
            <p:nvPr/>
          </p:nvSpPr>
          <p:spPr>
            <a:xfrm>
              <a:off x="4807651" y="3328648"/>
              <a:ext cx="4018715" cy="719462"/>
            </a:xfrm>
            <a:prstGeom prst="rect">
              <a:avLst/>
            </a:prstGeom>
            <a:no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ja-JP" sz="1500" dirty="0">
                  <a:solidFill>
                    <a:srgbClr val="000000"/>
                  </a:solidFill>
                  <a:latin typeface="メイリオ"/>
                  <a:ea typeface="メイリオ"/>
                  <a:cs typeface="メイリオ"/>
                </a:rPr>
                <a:t>第</a:t>
              </a:r>
              <a:r>
                <a:rPr lang="en-US" altLang="ja-JP" sz="1500" dirty="0">
                  <a:solidFill>
                    <a:srgbClr val="000000"/>
                  </a:solidFill>
                  <a:latin typeface="メイリオ"/>
                  <a:ea typeface="メイリオ"/>
                  <a:cs typeface="メイリオ"/>
                </a:rPr>
                <a:t>1</a:t>
              </a:r>
              <a:r>
                <a:rPr lang="ja-JP" altLang="ja-JP" sz="1500" dirty="0" smtClean="0">
                  <a:solidFill>
                    <a:srgbClr val="000000"/>
                  </a:solidFill>
                  <a:latin typeface="メイリオ"/>
                  <a:ea typeface="メイリオ"/>
                  <a:cs typeface="メイリオ"/>
                </a:rPr>
                <a:t>期</a:t>
              </a:r>
              <a:r>
                <a:rPr lang="en-US" altLang="ja-JP" sz="1500" dirty="0" smtClean="0">
                  <a:solidFill>
                    <a:srgbClr val="000000"/>
                  </a:solidFill>
                  <a:latin typeface="メイリオ"/>
                  <a:ea typeface="メイリオ"/>
                  <a:cs typeface="メイリオ"/>
                </a:rPr>
                <a:t>	10</a:t>
              </a:r>
              <a:r>
                <a:rPr lang="ja-JP" altLang="ja-JP" sz="1500" dirty="0">
                  <a:solidFill>
                    <a:srgbClr val="000000"/>
                  </a:solidFill>
                  <a:latin typeface="メイリオ"/>
                  <a:ea typeface="メイリオ"/>
                  <a:cs typeface="メイリオ"/>
                </a:rPr>
                <a:t>月</a:t>
              </a:r>
              <a:r>
                <a:rPr lang="en-US" altLang="ja-JP" sz="1500" dirty="0">
                  <a:solidFill>
                    <a:srgbClr val="000000"/>
                  </a:solidFill>
                  <a:latin typeface="メイリオ"/>
                  <a:ea typeface="メイリオ"/>
                  <a:cs typeface="メイリオ"/>
                </a:rPr>
                <a:t>15</a:t>
              </a:r>
              <a:r>
                <a:rPr lang="ja-JP" altLang="ja-JP" sz="1500" dirty="0">
                  <a:solidFill>
                    <a:srgbClr val="000000"/>
                  </a:solidFill>
                  <a:latin typeface="メイリオ"/>
                  <a:ea typeface="メイリオ"/>
                  <a:cs typeface="メイリオ"/>
                </a:rPr>
                <a:t>日（水）</a:t>
              </a:r>
            </a:p>
            <a:p>
              <a:r>
                <a:rPr lang="ja-JP" altLang="ja-JP" sz="1500" dirty="0">
                  <a:solidFill>
                    <a:srgbClr val="000000"/>
                  </a:solidFill>
                  <a:latin typeface="メイリオ"/>
                  <a:ea typeface="メイリオ"/>
                  <a:cs typeface="メイリオ"/>
                </a:rPr>
                <a:t>第</a:t>
              </a:r>
              <a:r>
                <a:rPr lang="en-US" altLang="ja-JP" sz="1500" dirty="0">
                  <a:solidFill>
                    <a:srgbClr val="000000"/>
                  </a:solidFill>
                  <a:latin typeface="メイリオ"/>
                  <a:ea typeface="メイリオ"/>
                  <a:cs typeface="メイリオ"/>
                </a:rPr>
                <a:t>2</a:t>
              </a:r>
              <a:r>
                <a:rPr lang="ja-JP" altLang="ja-JP" sz="1500" dirty="0" smtClean="0">
                  <a:solidFill>
                    <a:srgbClr val="000000"/>
                  </a:solidFill>
                  <a:latin typeface="メイリオ"/>
                  <a:ea typeface="メイリオ"/>
                  <a:cs typeface="メイリオ"/>
                </a:rPr>
                <a:t>期</a:t>
              </a:r>
              <a:r>
                <a:rPr lang="ja-JP" altLang="en-US" sz="1500" dirty="0">
                  <a:solidFill>
                    <a:srgbClr val="000000"/>
                  </a:solidFill>
                  <a:latin typeface="メイリオ"/>
                  <a:ea typeface="メイリオ"/>
                  <a:cs typeface="メイリオ"/>
                </a:rPr>
                <a:t>　</a:t>
              </a:r>
              <a:r>
                <a:rPr lang="ja-JP" altLang="en-US" sz="1500" dirty="0" smtClean="0">
                  <a:solidFill>
                    <a:srgbClr val="000000"/>
                  </a:solidFill>
                  <a:latin typeface="メイリオ"/>
                  <a:ea typeface="メイリオ"/>
                  <a:cs typeface="メイリオ"/>
                </a:rPr>
                <a:t>３</a:t>
              </a:r>
              <a:r>
                <a:rPr lang="ja-JP" altLang="ja-JP" sz="1500" dirty="0" smtClean="0">
                  <a:solidFill>
                    <a:srgbClr val="000000"/>
                  </a:solidFill>
                  <a:latin typeface="メイリオ"/>
                  <a:ea typeface="メイリオ"/>
                  <a:cs typeface="メイリオ"/>
                </a:rPr>
                <a:t>月</a:t>
              </a:r>
              <a:r>
                <a:rPr lang="ja-JP" altLang="en-US" sz="1500" dirty="0">
                  <a:solidFill>
                    <a:srgbClr val="000000"/>
                  </a:solidFill>
                  <a:latin typeface="メイリオ"/>
                  <a:ea typeface="メイリオ"/>
                  <a:cs typeface="メイリオ"/>
                </a:rPr>
                <a:t> </a:t>
              </a:r>
              <a:r>
                <a:rPr lang="ja-JP" altLang="en-US" sz="1500" dirty="0" smtClean="0">
                  <a:solidFill>
                    <a:srgbClr val="000000"/>
                  </a:solidFill>
                  <a:latin typeface="メイリオ"/>
                  <a:ea typeface="メイリオ"/>
                  <a:cs typeface="メイリオ"/>
                </a:rPr>
                <a:t>１</a:t>
              </a:r>
              <a:r>
                <a:rPr lang="ja-JP" altLang="ja-JP" sz="1500" dirty="0" smtClean="0">
                  <a:solidFill>
                    <a:srgbClr val="000000"/>
                  </a:solidFill>
                  <a:latin typeface="メイリオ"/>
                  <a:ea typeface="メイリオ"/>
                  <a:cs typeface="メイリオ"/>
                </a:rPr>
                <a:t>日（</a:t>
              </a:r>
              <a:r>
                <a:rPr lang="ja-JP" altLang="en-US" sz="1500" dirty="0" smtClean="0">
                  <a:solidFill>
                    <a:srgbClr val="000000"/>
                  </a:solidFill>
                  <a:latin typeface="メイリオ"/>
                  <a:ea typeface="メイリオ"/>
                  <a:cs typeface="メイリオ"/>
                </a:rPr>
                <a:t>月</a:t>
              </a:r>
              <a:r>
                <a:rPr lang="ja-JP" altLang="ja-JP" sz="1500" dirty="0" smtClean="0">
                  <a:solidFill>
                    <a:srgbClr val="000000"/>
                  </a:solidFill>
                  <a:latin typeface="メイリオ"/>
                  <a:ea typeface="メイリオ"/>
                  <a:cs typeface="メイリオ"/>
                </a:rPr>
                <a:t>）</a:t>
              </a:r>
              <a:endParaRPr lang="ja-JP" altLang="ja-JP" sz="1500" dirty="0">
                <a:solidFill>
                  <a:srgbClr val="000000"/>
                </a:solidFill>
                <a:latin typeface="メイリオ"/>
                <a:ea typeface="メイリオ"/>
                <a:cs typeface="メイリオ"/>
              </a:endParaRPr>
            </a:p>
          </p:txBody>
        </p:sp>
      </p:grpSp>
    </p:spTree>
    <p:extLst>
      <p:ext uri="{BB962C8B-B14F-4D97-AF65-F5344CB8AC3E}">
        <p14:creationId xmlns:p14="http://schemas.microsoft.com/office/powerpoint/2010/main" val="93305770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a:extLst>
              <a:ext uri="{FF2B5EF4-FFF2-40B4-BE49-F238E27FC236}">
                <a16:creationId xmlns:a16="http://schemas.microsoft.com/office/drawing/2014/main" xmlns="" id="{636E37E2-B6CE-431E-8EA2-CAAD4A6ED14C}"/>
              </a:ext>
            </a:extLst>
          </p:cNvPr>
          <p:cNvSpPr>
            <a:spLocks noGrp="1"/>
          </p:cNvSpPr>
          <p:nvPr>
            <p:ph type="sldNum" sz="quarter" idx="12"/>
          </p:nvPr>
        </p:nvSpPr>
        <p:spPr/>
        <p:txBody>
          <a:bodyPr/>
          <a:lstStyle/>
          <a:p>
            <a:fld id="{A1F6A0AC-F2C6-4C21-B4A0-CF4BD5AB1286}" type="slidenum">
              <a:rPr lang="ja-JP" altLang="en-US" sz="800" b="1"/>
              <a:pPr/>
              <a:t>13</a:t>
            </a:fld>
            <a:endParaRPr lang="ja-JP" altLang="en-US" sz="800" b="1" dirty="0"/>
          </a:p>
        </p:txBody>
      </p:sp>
      <p:sp>
        <p:nvSpPr>
          <p:cNvPr id="4" name="タイトル 3">
            <a:extLst>
              <a:ext uri="{FF2B5EF4-FFF2-40B4-BE49-F238E27FC236}">
                <a16:creationId xmlns:a16="http://schemas.microsoft.com/office/drawing/2014/main" xmlns="" id="{85FB5EAC-297E-4D45-A011-174E558AD68E}"/>
              </a:ext>
            </a:extLst>
          </p:cNvPr>
          <p:cNvSpPr>
            <a:spLocks noGrp="1"/>
          </p:cNvSpPr>
          <p:nvPr>
            <p:ph type="title"/>
          </p:nvPr>
        </p:nvSpPr>
        <p:spPr/>
        <p:txBody>
          <a:bodyPr/>
          <a:lstStyle/>
          <a:p>
            <a:r>
              <a:rPr lang="ja-JP" altLang="en-US" dirty="0" smtClean="0"/>
              <a:t>５</a:t>
            </a:r>
            <a:r>
              <a:rPr lang="en-US" altLang="ja-JP" dirty="0" smtClean="0"/>
              <a:t>. </a:t>
            </a:r>
            <a:r>
              <a:rPr lang="ja-JP" altLang="en-US" dirty="0"/>
              <a:t>申請の手続き</a:t>
            </a:r>
            <a:endParaRPr kumimoji="1" lang="ja-JP" altLang="en-US" dirty="0"/>
          </a:p>
        </p:txBody>
      </p:sp>
      <p:sp>
        <p:nvSpPr>
          <p:cNvPr id="10" name="テキスト ボックス 9">
            <a:extLst>
              <a:ext uri="{FF2B5EF4-FFF2-40B4-BE49-F238E27FC236}">
                <a16:creationId xmlns:a16="http://schemas.microsoft.com/office/drawing/2014/main" xmlns="" id="{6F835BA4-FB42-5341-B931-EC5233FF3553}"/>
              </a:ext>
            </a:extLst>
          </p:cNvPr>
          <p:cNvSpPr txBox="1"/>
          <p:nvPr/>
        </p:nvSpPr>
        <p:spPr>
          <a:xfrm>
            <a:off x="758003" y="861257"/>
            <a:ext cx="7703820" cy="1358064"/>
          </a:xfrm>
          <a:prstGeom prst="rect">
            <a:avLst/>
          </a:prstGeom>
          <a:noFill/>
        </p:spPr>
        <p:txBody>
          <a:bodyPr wrap="square" lIns="68580" tIns="34290" rIns="68580" bIns="34290" rtlCol="0">
            <a:spAutoFit/>
          </a:bodyPr>
          <a:lstStyle/>
          <a:p>
            <a:pPr>
              <a:spcAft>
                <a:spcPts val="450"/>
              </a:spcAft>
            </a:pPr>
            <a:r>
              <a:rPr lang="ja-JP" altLang="en-US" sz="1800" b="1" dirty="0">
                <a:solidFill>
                  <a:srgbClr val="00B050"/>
                </a:solidFill>
                <a:latin typeface="+mn-ea"/>
              </a:rPr>
              <a:t>公募</a:t>
            </a:r>
            <a:r>
              <a:rPr lang="ja-JP" altLang="en-US" sz="1800" b="1" dirty="0" smtClean="0">
                <a:solidFill>
                  <a:srgbClr val="00B050"/>
                </a:solidFill>
                <a:latin typeface="+mn-ea"/>
              </a:rPr>
              <a:t>期間</a:t>
            </a:r>
            <a:endParaRPr lang="en-US" altLang="ja-JP" sz="1800" b="1" dirty="0">
              <a:solidFill>
                <a:srgbClr val="00B050"/>
              </a:solidFill>
              <a:latin typeface="+mn-ea"/>
            </a:endParaRPr>
          </a:p>
          <a:p>
            <a:r>
              <a:rPr lang="ja-JP" altLang="en-US" sz="1600" b="1" dirty="0" smtClean="0">
                <a:latin typeface="+mn-ea"/>
              </a:rPr>
              <a:t>第一期：</a:t>
            </a:r>
            <a:r>
              <a:rPr lang="en-US" altLang="ja-JP" sz="1600" b="1" dirty="0" smtClean="0">
                <a:latin typeface="+mn-ea"/>
              </a:rPr>
              <a:t>2020</a:t>
            </a:r>
            <a:r>
              <a:rPr lang="ja-JP" altLang="en-US" sz="1600" b="1" dirty="0" smtClean="0">
                <a:latin typeface="+mn-ea"/>
              </a:rPr>
              <a:t>年</a:t>
            </a:r>
            <a:r>
              <a:rPr lang="en-US" altLang="ja-JP" sz="1600" b="1" dirty="0" smtClean="0">
                <a:latin typeface="+mn-ea"/>
              </a:rPr>
              <a:t>8</a:t>
            </a:r>
            <a:r>
              <a:rPr lang="ja-JP" altLang="en-US" sz="1600" b="1" dirty="0" smtClean="0">
                <a:latin typeface="+mn-ea"/>
              </a:rPr>
              <a:t>月</a:t>
            </a:r>
            <a:r>
              <a:rPr lang="en-US" altLang="ja-JP" sz="1600" b="1" dirty="0" smtClean="0">
                <a:latin typeface="+mn-ea"/>
              </a:rPr>
              <a:t>11</a:t>
            </a:r>
            <a:r>
              <a:rPr lang="ja-JP" altLang="en-US" sz="1600" b="1" dirty="0" smtClean="0">
                <a:latin typeface="+mn-ea"/>
              </a:rPr>
              <a:t>日</a:t>
            </a:r>
            <a:r>
              <a:rPr lang="en-US" altLang="ja-JP" sz="1600" b="1" dirty="0" smtClean="0">
                <a:latin typeface="+mn-ea"/>
              </a:rPr>
              <a:t>(</a:t>
            </a:r>
            <a:r>
              <a:rPr lang="ja-JP" altLang="en-US" sz="1600" b="1" dirty="0" smtClean="0">
                <a:latin typeface="+mn-ea"/>
              </a:rPr>
              <a:t>火</a:t>
            </a:r>
            <a:r>
              <a:rPr lang="en-US" altLang="ja-JP" sz="1600" b="1" dirty="0" smtClean="0">
                <a:latin typeface="+mn-ea"/>
              </a:rPr>
              <a:t>)</a:t>
            </a:r>
            <a:r>
              <a:rPr lang="ja-JP" altLang="en-US" sz="1600" b="1" dirty="0" smtClean="0">
                <a:latin typeface="+mn-ea"/>
              </a:rPr>
              <a:t>～</a:t>
            </a:r>
            <a:r>
              <a:rPr lang="en-US" altLang="ja-JP" sz="1600" b="1" dirty="0">
                <a:latin typeface="+mn-ea"/>
              </a:rPr>
              <a:t>2020</a:t>
            </a:r>
            <a:r>
              <a:rPr lang="ja-JP" altLang="en-US" sz="1600" b="1" dirty="0" smtClean="0">
                <a:latin typeface="+mn-ea"/>
              </a:rPr>
              <a:t>年</a:t>
            </a:r>
            <a:r>
              <a:rPr lang="en-US" altLang="ja-JP" sz="1600" b="1" dirty="0" smtClean="0">
                <a:latin typeface="+mn-ea"/>
              </a:rPr>
              <a:t>9</a:t>
            </a:r>
            <a:r>
              <a:rPr lang="ja-JP" altLang="en-US" sz="1600" b="1" dirty="0" smtClean="0">
                <a:latin typeface="+mn-ea"/>
              </a:rPr>
              <a:t>月</a:t>
            </a:r>
            <a:r>
              <a:rPr lang="en-US" altLang="ja-JP" sz="1600" b="1" dirty="0" smtClean="0">
                <a:latin typeface="+mn-ea"/>
              </a:rPr>
              <a:t>11</a:t>
            </a:r>
            <a:r>
              <a:rPr lang="ja-JP" altLang="en-US" sz="1600" b="1" dirty="0" smtClean="0">
                <a:latin typeface="+mn-ea"/>
              </a:rPr>
              <a:t>日</a:t>
            </a:r>
            <a:r>
              <a:rPr lang="en-US" altLang="ja-JP" sz="1600" b="1" dirty="0">
                <a:latin typeface="+mn-ea"/>
              </a:rPr>
              <a:t>(</a:t>
            </a:r>
            <a:r>
              <a:rPr lang="ja-JP" altLang="en-US" sz="1600" b="1" dirty="0">
                <a:latin typeface="+mn-ea"/>
              </a:rPr>
              <a:t>金</a:t>
            </a:r>
            <a:r>
              <a:rPr lang="en-US" altLang="ja-JP" sz="1600" b="1" dirty="0">
                <a:latin typeface="+mn-ea"/>
              </a:rPr>
              <a:t>)17</a:t>
            </a:r>
            <a:r>
              <a:rPr lang="ja-JP" altLang="en-US" sz="1600" b="1" dirty="0" smtClean="0">
                <a:latin typeface="+mn-ea"/>
              </a:rPr>
              <a:t>時</a:t>
            </a:r>
            <a:r>
              <a:rPr lang="en-US" altLang="ja-JP" sz="1600" b="1" dirty="0" smtClean="0">
                <a:latin typeface="+mn-ea"/>
              </a:rPr>
              <a:t/>
            </a:r>
            <a:br>
              <a:rPr lang="en-US" altLang="ja-JP" sz="1600" b="1" dirty="0" smtClean="0">
                <a:latin typeface="+mn-ea"/>
              </a:rPr>
            </a:br>
            <a:r>
              <a:rPr lang="ja-JP" altLang="en-US" sz="1600" b="1" dirty="0">
                <a:latin typeface="+mn-ea"/>
              </a:rPr>
              <a:t>第一期：</a:t>
            </a:r>
            <a:r>
              <a:rPr lang="en-US" altLang="ja-JP" sz="1600" b="1" dirty="0">
                <a:latin typeface="+mn-ea"/>
              </a:rPr>
              <a:t>2020</a:t>
            </a:r>
            <a:r>
              <a:rPr lang="ja-JP" altLang="en-US" sz="1600" b="1" dirty="0" smtClean="0">
                <a:latin typeface="+mn-ea"/>
              </a:rPr>
              <a:t>年</a:t>
            </a:r>
            <a:r>
              <a:rPr lang="en-US" altLang="ja-JP" sz="1600" b="1" dirty="0" smtClean="0">
                <a:latin typeface="+mn-ea"/>
              </a:rPr>
              <a:t>12</a:t>
            </a:r>
            <a:r>
              <a:rPr lang="ja-JP" altLang="en-US" sz="1600" b="1" dirty="0" smtClean="0">
                <a:latin typeface="+mn-ea"/>
              </a:rPr>
              <a:t>月</a:t>
            </a:r>
            <a:r>
              <a:rPr lang="ja-JP" altLang="en-US" sz="1600" b="1" dirty="0">
                <a:latin typeface="+mn-ea"/>
              </a:rPr>
              <a:t>４</a:t>
            </a:r>
            <a:r>
              <a:rPr lang="ja-JP" altLang="en-US" sz="1600" b="1" dirty="0" smtClean="0">
                <a:latin typeface="+mn-ea"/>
              </a:rPr>
              <a:t>日</a:t>
            </a:r>
            <a:r>
              <a:rPr lang="en-US" altLang="ja-JP" sz="1600" b="1" dirty="0">
                <a:latin typeface="+mn-ea"/>
              </a:rPr>
              <a:t>(</a:t>
            </a:r>
            <a:r>
              <a:rPr lang="ja-JP" altLang="en-US" sz="1600" b="1" dirty="0">
                <a:latin typeface="+mn-ea"/>
              </a:rPr>
              <a:t>金</a:t>
            </a:r>
            <a:r>
              <a:rPr lang="en-US" altLang="ja-JP" sz="1600" b="1" dirty="0" smtClean="0">
                <a:latin typeface="+mn-ea"/>
              </a:rPr>
              <a:t>)</a:t>
            </a:r>
            <a:r>
              <a:rPr lang="ja-JP" altLang="en-US" sz="1600" b="1" dirty="0" smtClean="0">
                <a:latin typeface="+mn-ea"/>
              </a:rPr>
              <a:t>～</a:t>
            </a:r>
            <a:r>
              <a:rPr lang="en-US" altLang="ja-JP" sz="1600" b="1" dirty="0" smtClean="0">
                <a:latin typeface="+mn-ea"/>
              </a:rPr>
              <a:t>2021</a:t>
            </a:r>
            <a:r>
              <a:rPr lang="ja-JP" altLang="en-US" sz="1600" b="1" dirty="0" smtClean="0">
                <a:latin typeface="+mn-ea"/>
              </a:rPr>
              <a:t>年</a:t>
            </a:r>
            <a:r>
              <a:rPr lang="ja-JP" altLang="en-US" sz="1600" b="1" dirty="0">
                <a:latin typeface="+mn-ea"/>
              </a:rPr>
              <a:t>１</a:t>
            </a:r>
            <a:r>
              <a:rPr lang="ja-JP" altLang="en-US" sz="1600" b="1" dirty="0" smtClean="0">
                <a:latin typeface="+mn-ea"/>
              </a:rPr>
              <a:t>月</a:t>
            </a:r>
            <a:r>
              <a:rPr lang="en-US" altLang="ja-JP" sz="1600" b="1" dirty="0" smtClean="0">
                <a:latin typeface="+mn-ea"/>
              </a:rPr>
              <a:t>12</a:t>
            </a:r>
            <a:r>
              <a:rPr lang="ja-JP" altLang="en-US" sz="1600" b="1" dirty="0" smtClean="0">
                <a:latin typeface="+mn-ea"/>
              </a:rPr>
              <a:t>日</a:t>
            </a:r>
            <a:r>
              <a:rPr lang="en-US" altLang="ja-JP" sz="1600" b="1" dirty="0" smtClean="0">
                <a:latin typeface="+mn-ea"/>
              </a:rPr>
              <a:t>(</a:t>
            </a:r>
            <a:r>
              <a:rPr lang="ja-JP" altLang="en-US" sz="1600" b="1" dirty="0">
                <a:latin typeface="+mn-ea"/>
              </a:rPr>
              <a:t>火</a:t>
            </a:r>
            <a:r>
              <a:rPr lang="en-US" altLang="ja-JP" sz="1600" b="1" dirty="0" smtClean="0">
                <a:latin typeface="+mn-ea"/>
              </a:rPr>
              <a:t>)</a:t>
            </a:r>
            <a:r>
              <a:rPr lang="en-US" altLang="ja-JP" sz="1600" b="1" dirty="0">
                <a:latin typeface="+mn-ea"/>
              </a:rPr>
              <a:t>17</a:t>
            </a:r>
            <a:r>
              <a:rPr lang="ja-JP" altLang="en-US" sz="1600" b="1" dirty="0">
                <a:latin typeface="+mn-ea"/>
              </a:rPr>
              <a:t>時</a:t>
            </a:r>
            <a:r>
              <a:rPr lang="en-US" altLang="ja-JP" sz="1600" b="1" dirty="0">
                <a:latin typeface="+mn-ea"/>
              </a:rPr>
              <a:t/>
            </a:r>
            <a:br>
              <a:rPr lang="en-US" altLang="ja-JP" sz="1600" b="1" dirty="0">
                <a:latin typeface="+mn-ea"/>
              </a:rPr>
            </a:br>
            <a:endParaRPr lang="en-US" altLang="ja-JP" sz="1600" dirty="0">
              <a:latin typeface="+mn-ea"/>
            </a:endParaRPr>
          </a:p>
          <a:p>
            <a:endParaRPr lang="en-US" altLang="ja-JP" dirty="0">
              <a:latin typeface="+mn-ea"/>
            </a:endParaRPr>
          </a:p>
        </p:txBody>
      </p:sp>
      <p:sp>
        <p:nvSpPr>
          <p:cNvPr id="11" name="正方形/長方形 10">
            <a:extLst>
              <a:ext uri="{FF2B5EF4-FFF2-40B4-BE49-F238E27FC236}">
                <a16:creationId xmlns:a16="http://schemas.microsoft.com/office/drawing/2014/main" xmlns="" id="{053D03EE-6158-004F-B5DA-0F44985CAEDB}"/>
              </a:ext>
            </a:extLst>
          </p:cNvPr>
          <p:cNvSpPr/>
          <p:nvPr/>
        </p:nvSpPr>
        <p:spPr>
          <a:xfrm>
            <a:off x="614398" y="870731"/>
            <a:ext cx="92999" cy="75726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solidFill>
                <a:srgbClr val="2E8ACB"/>
              </a:solidFill>
            </a:endParaRPr>
          </a:p>
        </p:txBody>
      </p:sp>
      <p:grpSp>
        <p:nvGrpSpPr>
          <p:cNvPr id="2" name="グループ化 1">
            <a:extLst>
              <a:ext uri="{FF2B5EF4-FFF2-40B4-BE49-F238E27FC236}">
                <a16:creationId xmlns:a16="http://schemas.microsoft.com/office/drawing/2014/main" xmlns="" id="{02CA903C-64A0-0A47-A4CA-D6CD71D10CD3}"/>
              </a:ext>
            </a:extLst>
          </p:cNvPr>
          <p:cNvGrpSpPr/>
          <p:nvPr/>
        </p:nvGrpSpPr>
        <p:grpSpPr>
          <a:xfrm>
            <a:off x="595441" y="1897188"/>
            <a:ext cx="7856903" cy="3246312"/>
            <a:chOff x="756010" y="2529584"/>
            <a:chExt cx="10475870" cy="4328416"/>
          </a:xfrm>
        </p:grpSpPr>
        <p:sp>
          <p:nvSpPr>
            <p:cNvPr id="5" name="テキスト ボックス 4">
              <a:extLst>
                <a:ext uri="{FF2B5EF4-FFF2-40B4-BE49-F238E27FC236}">
                  <a16:creationId xmlns:a16="http://schemas.microsoft.com/office/drawing/2014/main" xmlns="" id="{49063FC9-8D73-474D-AF52-42E0A28B8A7F}"/>
                </a:ext>
              </a:extLst>
            </p:cNvPr>
            <p:cNvSpPr txBox="1"/>
            <p:nvPr/>
          </p:nvSpPr>
          <p:spPr>
            <a:xfrm>
              <a:off x="985395" y="2935987"/>
              <a:ext cx="9210821" cy="3922013"/>
            </a:xfrm>
            <a:prstGeom prst="rect">
              <a:avLst/>
            </a:prstGeom>
            <a:noFill/>
          </p:spPr>
          <p:txBody>
            <a:bodyPr wrap="square" rtlCol="0">
              <a:spAutoFit/>
            </a:bodyPr>
            <a:lstStyle/>
            <a:p>
              <a:pPr>
                <a:lnSpc>
                  <a:spcPts val="2025"/>
                </a:lnSpc>
              </a:pPr>
              <a:r>
                <a:rPr lang="ja-JP" altLang="en-US" dirty="0">
                  <a:latin typeface="メイリオ"/>
                  <a:ea typeface="メイリオ"/>
                  <a:cs typeface="メイリオ"/>
                </a:rPr>
                <a:t>① </a:t>
              </a:r>
              <a:r>
                <a:rPr lang="ja-JP" altLang="en-US" dirty="0" smtClean="0">
                  <a:latin typeface="メイリオ"/>
                  <a:ea typeface="メイリオ"/>
                  <a:cs typeface="メイリオ"/>
                </a:rPr>
                <a:t>長野県みらい</a:t>
              </a:r>
              <a:r>
                <a:rPr lang="ja-JP" altLang="en-US" dirty="0">
                  <a:latin typeface="メイリオ"/>
                  <a:ea typeface="メイリオ"/>
                  <a:cs typeface="メイリオ"/>
                </a:rPr>
                <a:t>ベース（</a:t>
              </a:r>
              <a:r>
                <a:rPr lang="en-US" altLang="ja-JP" dirty="0">
                  <a:latin typeface="メイリオ"/>
                  <a:ea typeface="メイリオ"/>
                  <a:cs typeface="メイリオ"/>
                  <a:hlinkClick r:id="rId3"/>
                </a:rPr>
                <a:t>https://www.mirai-kikin.or.jp/</a:t>
              </a:r>
              <a:r>
                <a:rPr lang="ja-JP" altLang="en-US" dirty="0">
                  <a:latin typeface="メイリオ"/>
                  <a:ea typeface="メイリオ"/>
                  <a:cs typeface="メイリオ"/>
                </a:rPr>
                <a:t>）から公募に</a:t>
              </a:r>
              <a:endParaRPr lang="en-US" altLang="ja-JP" dirty="0">
                <a:latin typeface="メイリオ"/>
                <a:ea typeface="メイリオ"/>
                <a:cs typeface="メイリオ"/>
              </a:endParaRPr>
            </a:p>
            <a:p>
              <a:pPr>
                <a:lnSpc>
                  <a:spcPts val="2025"/>
                </a:lnSpc>
              </a:pPr>
              <a:r>
                <a:rPr lang="ja-JP" altLang="en-US" dirty="0">
                  <a:latin typeface="メイリオ"/>
                  <a:ea typeface="メイリオ"/>
                  <a:cs typeface="メイリオ"/>
                </a:rPr>
                <a:t>　 必要な様式のダウンロード・作成</a:t>
              </a:r>
              <a:endParaRPr lang="en-US" altLang="ja-JP" dirty="0">
                <a:latin typeface="メイリオ"/>
                <a:ea typeface="メイリオ"/>
                <a:cs typeface="メイリオ"/>
              </a:endParaRPr>
            </a:p>
            <a:p>
              <a:pPr>
                <a:lnSpc>
                  <a:spcPts val="2025"/>
                </a:lnSpc>
              </a:pPr>
              <a:r>
                <a:rPr lang="ja-JP" altLang="en-US" dirty="0">
                  <a:latin typeface="メイリオ"/>
                  <a:ea typeface="メイリオ"/>
                  <a:cs typeface="メイリオ"/>
                </a:rPr>
                <a:t>　（事業計画書、資金計画書、組織・財政基盤の確認書類等）　</a:t>
              </a:r>
              <a:endParaRPr lang="en-US" altLang="ja-JP" dirty="0">
                <a:latin typeface="メイリオ"/>
                <a:ea typeface="メイリオ"/>
                <a:cs typeface="メイリオ"/>
              </a:endParaRPr>
            </a:p>
            <a:p>
              <a:pPr>
                <a:lnSpc>
                  <a:spcPts val="2025"/>
                </a:lnSpc>
              </a:pPr>
              <a:r>
                <a:rPr lang="ja-JP" altLang="en-US" dirty="0">
                  <a:latin typeface="メイリオ"/>
                  <a:ea typeface="メイリオ"/>
                  <a:cs typeface="メイリオ"/>
                </a:rPr>
                <a:t>② 必要書類の準備</a:t>
              </a:r>
              <a:endParaRPr lang="en-US" altLang="ja-JP" dirty="0">
                <a:latin typeface="メイリオ"/>
                <a:ea typeface="メイリオ"/>
                <a:cs typeface="メイリオ"/>
              </a:endParaRPr>
            </a:p>
            <a:p>
              <a:pPr>
                <a:lnSpc>
                  <a:spcPts val="2025"/>
                </a:lnSpc>
              </a:pPr>
              <a:r>
                <a:rPr lang="ja-JP" altLang="en-US" dirty="0">
                  <a:latin typeface="メイリオ"/>
                  <a:ea typeface="メイリオ"/>
                  <a:cs typeface="メイリオ"/>
                </a:rPr>
                <a:t>　（定款、登記事項証明書等）</a:t>
              </a:r>
              <a:endParaRPr lang="en-US" altLang="ja-JP" dirty="0">
                <a:latin typeface="メイリオ"/>
                <a:ea typeface="メイリオ"/>
                <a:cs typeface="メイリオ"/>
              </a:endParaRPr>
            </a:p>
            <a:p>
              <a:pPr>
                <a:lnSpc>
                  <a:spcPts val="2025"/>
                </a:lnSpc>
              </a:pPr>
              <a:r>
                <a:rPr lang="ja-JP" altLang="en-US" dirty="0">
                  <a:latin typeface="メイリオ"/>
                  <a:ea typeface="メイリオ"/>
                  <a:cs typeface="メイリオ"/>
                </a:rPr>
                <a:t>③ 提出書類の確認</a:t>
              </a:r>
              <a:endParaRPr lang="en-US" altLang="ja-JP" dirty="0">
                <a:latin typeface="メイリオ"/>
                <a:ea typeface="メイリオ"/>
                <a:cs typeface="メイリオ"/>
              </a:endParaRPr>
            </a:p>
            <a:p>
              <a:pPr>
                <a:lnSpc>
                  <a:spcPts val="2025"/>
                </a:lnSpc>
              </a:pPr>
              <a:r>
                <a:rPr lang="ja-JP" altLang="en-US" dirty="0">
                  <a:latin typeface="メイリオ"/>
                  <a:ea typeface="メイリオ"/>
                  <a:cs typeface="メイリオ"/>
                </a:rPr>
                <a:t>④ 全ての書類を郵送</a:t>
              </a:r>
              <a:r>
                <a:rPr lang="ja-JP" altLang="en-US" dirty="0" smtClean="0">
                  <a:latin typeface="メイリオ"/>
                  <a:ea typeface="メイリオ"/>
                  <a:cs typeface="メイリオ"/>
                </a:rPr>
                <a:t>（消印</a:t>
              </a:r>
              <a:r>
                <a:rPr lang="ja-JP" altLang="en-US" dirty="0">
                  <a:latin typeface="メイリオ"/>
                  <a:ea typeface="メイリオ"/>
                  <a:cs typeface="メイリオ"/>
                </a:rPr>
                <a:t>有効）</a:t>
              </a:r>
              <a:endParaRPr lang="en-US" altLang="ja-JP" dirty="0">
                <a:latin typeface="メイリオ"/>
                <a:ea typeface="メイリオ"/>
                <a:cs typeface="メイリオ"/>
              </a:endParaRPr>
            </a:p>
            <a:p>
              <a:pPr>
                <a:lnSpc>
                  <a:spcPts val="2025"/>
                </a:lnSpc>
              </a:pPr>
              <a:r>
                <a:rPr lang="en-US" altLang="ja-JP" dirty="0">
                  <a:latin typeface="メイリオ"/>
                  <a:ea typeface="メイリオ"/>
                  <a:cs typeface="メイリオ"/>
                </a:rPr>
                <a:t>⑤</a:t>
              </a:r>
              <a:r>
                <a:rPr lang="ja-JP" altLang="en-US" dirty="0">
                  <a:latin typeface="メイリオ"/>
                  <a:ea typeface="メイリオ"/>
                  <a:cs typeface="メイリオ"/>
                </a:rPr>
                <a:t>メール：</a:t>
              </a:r>
              <a:r>
                <a:rPr lang="en-US" altLang="ja-JP" dirty="0">
                  <a:latin typeface="メイリオ"/>
                  <a:ea typeface="メイリオ"/>
                  <a:cs typeface="メイリオ"/>
                </a:rPr>
                <a:t>zip</a:t>
              </a:r>
              <a:r>
                <a:rPr lang="ja-JP" altLang="en-US" dirty="0">
                  <a:latin typeface="メイリオ"/>
                  <a:ea typeface="メイリオ"/>
                  <a:cs typeface="メイリオ"/>
                </a:rPr>
                <a:t>ファイルに圧縮してメールに添付</a:t>
              </a:r>
              <a:endParaRPr lang="en-US" altLang="ja-JP" dirty="0">
                <a:latin typeface="メイリオ"/>
                <a:ea typeface="メイリオ"/>
                <a:cs typeface="メイリオ"/>
              </a:endParaRPr>
            </a:p>
            <a:p>
              <a:pPr>
                <a:lnSpc>
                  <a:spcPts val="2025"/>
                </a:lnSpc>
              </a:pPr>
              <a:r>
                <a:rPr lang="ja-JP" altLang="en-US" dirty="0">
                  <a:latin typeface="メイリオ"/>
                  <a:ea typeface="メイリオ"/>
                  <a:cs typeface="メイリオ"/>
                </a:rPr>
                <a:t>　（一括で添付できない場合は、複数メールに分割して構いません）</a:t>
              </a:r>
              <a:endParaRPr lang="en-US" altLang="ja-JP" dirty="0">
                <a:latin typeface="メイリオ"/>
                <a:ea typeface="メイリオ"/>
                <a:cs typeface="メイリオ"/>
              </a:endParaRPr>
            </a:p>
            <a:p>
              <a:pPr>
                <a:lnSpc>
                  <a:spcPts val="2025"/>
                </a:lnSpc>
              </a:pPr>
              <a:r>
                <a:rPr lang="en-US" altLang="ja-JP" dirty="0">
                  <a:latin typeface="メイリオ"/>
                  <a:ea typeface="メイリオ"/>
                  <a:cs typeface="メイリオ"/>
                </a:rPr>
                <a:t>⑥</a:t>
              </a:r>
              <a:r>
                <a:rPr lang="ja-JP" altLang="en-US" dirty="0">
                  <a:latin typeface="メイリオ"/>
                  <a:ea typeface="メイリオ"/>
                  <a:cs typeface="メイリオ"/>
                </a:rPr>
                <a:t> 申請用メールアドレスに送信　</a:t>
              </a:r>
              <a:r>
                <a:rPr lang="en-US" altLang="ja-JP" dirty="0">
                  <a:latin typeface="メイリオ"/>
                  <a:ea typeface="メイリオ"/>
                  <a:cs typeface="メイリオ"/>
                  <a:hlinkClick r:id="rId4"/>
                </a:rPr>
                <a:t>kyumin-</a:t>
              </a:r>
              <a:r>
                <a:rPr lang="en-US" altLang="ja-JP" dirty="0" smtClean="0">
                  <a:latin typeface="メイリオ"/>
                  <a:ea typeface="メイリオ"/>
                  <a:cs typeface="メイリオ"/>
                  <a:hlinkClick r:id="rId4"/>
                </a:rPr>
                <a:t>nagano_koubo@</a:t>
              </a:r>
              <a:r>
                <a:rPr lang="en-US" altLang="ja-JP" dirty="0">
                  <a:latin typeface="メイリオ"/>
                  <a:ea typeface="メイリオ"/>
                  <a:cs typeface="メイリオ"/>
                  <a:hlinkClick r:id="rId4"/>
                </a:rPr>
                <a:t>mirai-kikin.or.jp</a:t>
              </a:r>
              <a:endParaRPr lang="en-US" altLang="ja-JP" dirty="0">
                <a:latin typeface="メイリオ"/>
                <a:ea typeface="メイリオ"/>
                <a:cs typeface="メイリオ"/>
              </a:endParaRPr>
            </a:p>
            <a:p>
              <a:pPr>
                <a:lnSpc>
                  <a:spcPts val="2025"/>
                </a:lnSpc>
              </a:pPr>
              <a:endParaRPr lang="en-US" altLang="ja-JP" dirty="0">
                <a:latin typeface="メイリオ"/>
                <a:ea typeface="メイリオ"/>
                <a:cs typeface="メイリオ"/>
              </a:endParaRPr>
            </a:p>
          </p:txBody>
        </p:sp>
        <p:sp>
          <p:nvSpPr>
            <p:cNvPr id="12" name="テキスト ボックス 11">
              <a:extLst>
                <a:ext uri="{FF2B5EF4-FFF2-40B4-BE49-F238E27FC236}">
                  <a16:creationId xmlns:a16="http://schemas.microsoft.com/office/drawing/2014/main" xmlns="" id="{B98AF360-32C2-EB4E-B4CF-DDCEDE9A6E6E}"/>
                </a:ext>
              </a:extLst>
            </p:cNvPr>
            <p:cNvSpPr txBox="1"/>
            <p:nvPr/>
          </p:nvSpPr>
          <p:spPr>
            <a:xfrm>
              <a:off x="960121" y="2529584"/>
              <a:ext cx="10271759" cy="492443"/>
            </a:xfrm>
            <a:prstGeom prst="rect">
              <a:avLst/>
            </a:prstGeom>
            <a:noFill/>
          </p:spPr>
          <p:txBody>
            <a:bodyPr wrap="square" rtlCol="0">
              <a:spAutoFit/>
            </a:bodyPr>
            <a:lstStyle/>
            <a:p>
              <a:r>
                <a:rPr lang="ja-JP" altLang="en-US" sz="1800" b="1" dirty="0">
                  <a:solidFill>
                    <a:srgbClr val="00B050"/>
                  </a:solidFill>
                  <a:latin typeface="+mn-ea"/>
                </a:rPr>
                <a:t>申請方法</a:t>
              </a:r>
              <a:endParaRPr lang="en-US" altLang="ja-JP" sz="1800" b="1" dirty="0">
                <a:solidFill>
                  <a:srgbClr val="00B050"/>
                </a:solidFill>
                <a:latin typeface="+mn-ea"/>
              </a:endParaRPr>
            </a:p>
          </p:txBody>
        </p:sp>
        <p:sp>
          <p:nvSpPr>
            <p:cNvPr id="13" name="正方形/長方形 12">
              <a:extLst>
                <a:ext uri="{FF2B5EF4-FFF2-40B4-BE49-F238E27FC236}">
                  <a16:creationId xmlns:a16="http://schemas.microsoft.com/office/drawing/2014/main" xmlns="" id="{3DECCA0F-A8CE-B24F-8999-23009BC06EF4}"/>
                </a:ext>
              </a:extLst>
            </p:cNvPr>
            <p:cNvSpPr/>
            <p:nvPr/>
          </p:nvSpPr>
          <p:spPr>
            <a:xfrm>
              <a:off x="756010" y="2529584"/>
              <a:ext cx="123998" cy="336399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E8ACB"/>
                </a:solidFill>
              </a:endParaRPr>
            </a:p>
          </p:txBody>
        </p:sp>
      </p:grpSp>
      <p:grpSp>
        <p:nvGrpSpPr>
          <p:cNvPr id="3" name="グループ化 2">
            <a:extLst>
              <a:ext uri="{FF2B5EF4-FFF2-40B4-BE49-F238E27FC236}">
                <a16:creationId xmlns:a16="http://schemas.microsoft.com/office/drawing/2014/main" xmlns="" id="{0C621EAF-3350-FF4F-A651-F0023A93097C}"/>
              </a:ext>
            </a:extLst>
          </p:cNvPr>
          <p:cNvGrpSpPr/>
          <p:nvPr/>
        </p:nvGrpSpPr>
        <p:grpSpPr>
          <a:xfrm>
            <a:off x="5872160" y="2722757"/>
            <a:ext cx="2905299" cy="1336214"/>
            <a:chOff x="7562259" y="4143389"/>
            <a:chExt cx="3873731" cy="1781618"/>
          </a:xfrm>
        </p:grpSpPr>
        <p:sp>
          <p:nvSpPr>
            <p:cNvPr id="14" name="正方形/長方形 13">
              <a:extLst>
                <a:ext uri="{FF2B5EF4-FFF2-40B4-BE49-F238E27FC236}">
                  <a16:creationId xmlns:a16="http://schemas.microsoft.com/office/drawing/2014/main" xmlns="" id="{C2B55267-1C04-C248-9D00-FEBAF2966C3A}"/>
                </a:ext>
              </a:extLst>
            </p:cNvPr>
            <p:cNvSpPr/>
            <p:nvPr/>
          </p:nvSpPr>
          <p:spPr>
            <a:xfrm>
              <a:off x="7657732" y="4242496"/>
              <a:ext cx="3702435" cy="1682511"/>
            </a:xfrm>
            <a:prstGeom prst="rect">
              <a:avLst/>
            </a:prstGeom>
          </p:spPr>
          <p:txBody>
            <a:bodyPr wrap="square">
              <a:spAutoFit/>
            </a:bodyPr>
            <a:lstStyle/>
            <a:p>
              <a:r>
                <a:rPr lang="en-US" altLang="ja-JP" b="1" dirty="0">
                  <a:solidFill>
                    <a:srgbClr val="BD7F21"/>
                  </a:solidFill>
                  <a:latin typeface="+mn-ea"/>
                </a:rPr>
                <a:t>※</a:t>
              </a:r>
              <a:r>
                <a:rPr lang="ja-JP" altLang="en-US" b="1" dirty="0">
                  <a:solidFill>
                    <a:srgbClr val="BD7F21"/>
                  </a:solidFill>
                  <a:latin typeface="+mn-ea"/>
                </a:rPr>
                <a:t>申請</a:t>
              </a:r>
              <a:r>
                <a:rPr lang="ja-JP" altLang="en-US" b="1" dirty="0" smtClean="0">
                  <a:solidFill>
                    <a:srgbClr val="BD7F21"/>
                  </a:solidFill>
                  <a:latin typeface="+mn-ea"/>
                </a:rPr>
                <a:t>締切日</a:t>
              </a:r>
              <a:r>
                <a:rPr lang="en-US" altLang="ja-JP" b="1" dirty="0" smtClean="0">
                  <a:solidFill>
                    <a:srgbClr val="BD7F21"/>
                  </a:solidFill>
                  <a:latin typeface="+mn-ea"/>
                </a:rPr>
                <a:t>:</a:t>
              </a:r>
              <a:r>
                <a:rPr lang="ja-JP" altLang="en-US" b="1" dirty="0" smtClean="0">
                  <a:solidFill>
                    <a:srgbClr val="BD7F21"/>
                  </a:solidFill>
                  <a:latin typeface="+mn-ea"/>
                </a:rPr>
                <a:t>第一期</a:t>
              </a:r>
              <a:endParaRPr lang="en-US" altLang="ja-JP" b="1" dirty="0">
                <a:solidFill>
                  <a:srgbClr val="BD7F21"/>
                </a:solidFill>
                <a:latin typeface="+mn-ea"/>
              </a:endParaRPr>
            </a:p>
            <a:p>
              <a:r>
                <a:rPr lang="en-US" altLang="ja-JP" sz="1200" dirty="0">
                  <a:solidFill>
                    <a:srgbClr val="AB731E"/>
                  </a:solidFill>
                  <a:latin typeface="+mn-ea"/>
                </a:rPr>
                <a:t>【</a:t>
              </a:r>
              <a:r>
                <a:rPr lang="ja-JP" altLang="en-US" sz="1200" dirty="0">
                  <a:solidFill>
                    <a:srgbClr val="AB731E"/>
                  </a:solidFill>
                  <a:latin typeface="+mn-ea"/>
                </a:rPr>
                <a:t>郵送</a:t>
              </a:r>
              <a:r>
                <a:rPr lang="en-US" altLang="ja-JP" sz="1200" dirty="0">
                  <a:solidFill>
                    <a:srgbClr val="AB731E"/>
                  </a:solidFill>
                  <a:latin typeface="+mn-ea"/>
                </a:rPr>
                <a:t>】2020</a:t>
              </a:r>
              <a:r>
                <a:rPr lang="ja-JP" altLang="en-US" sz="1200" dirty="0" smtClean="0">
                  <a:solidFill>
                    <a:srgbClr val="AB731E"/>
                  </a:solidFill>
                  <a:latin typeface="+mn-ea"/>
                </a:rPr>
                <a:t>年</a:t>
              </a:r>
              <a:r>
                <a:rPr lang="en-US" altLang="ja-JP" sz="1200" dirty="0" smtClean="0">
                  <a:solidFill>
                    <a:srgbClr val="AB731E"/>
                  </a:solidFill>
                  <a:latin typeface="+mn-ea"/>
                </a:rPr>
                <a:t>9</a:t>
              </a:r>
              <a:r>
                <a:rPr lang="ja-JP" altLang="en-US" sz="1200" dirty="0" smtClean="0">
                  <a:solidFill>
                    <a:srgbClr val="AB731E"/>
                  </a:solidFill>
                  <a:latin typeface="+mn-ea"/>
                </a:rPr>
                <a:t>月</a:t>
              </a:r>
              <a:r>
                <a:rPr lang="en-US" altLang="ja-JP" sz="1200" dirty="0" smtClean="0">
                  <a:solidFill>
                    <a:srgbClr val="AB731E"/>
                  </a:solidFill>
                  <a:latin typeface="+mn-ea"/>
                </a:rPr>
                <a:t>11</a:t>
              </a:r>
              <a:r>
                <a:rPr lang="ja-JP" altLang="en-US" sz="1200" dirty="0" smtClean="0">
                  <a:solidFill>
                    <a:srgbClr val="AB731E"/>
                  </a:solidFill>
                  <a:latin typeface="+mn-ea"/>
                </a:rPr>
                <a:t>日</a:t>
              </a:r>
              <a:r>
                <a:rPr lang="ja-JP" altLang="en-US" sz="1200" dirty="0">
                  <a:solidFill>
                    <a:srgbClr val="AB731E"/>
                  </a:solidFill>
                  <a:latin typeface="+mn-ea"/>
                </a:rPr>
                <a:t>（</a:t>
              </a:r>
              <a:r>
                <a:rPr lang="ja-JP" altLang="en-US" sz="1200" dirty="0" smtClean="0">
                  <a:solidFill>
                    <a:srgbClr val="AB731E"/>
                  </a:solidFill>
                  <a:latin typeface="+mn-ea"/>
                </a:rPr>
                <a:t>消印有効）</a:t>
              </a:r>
              <a:r>
                <a:rPr lang="en-US" altLang="ja-JP" sz="1200" dirty="0">
                  <a:solidFill>
                    <a:srgbClr val="AB731E"/>
                  </a:solidFill>
                  <a:latin typeface="+mn-ea"/>
                </a:rPr>
                <a:t/>
              </a:r>
              <a:br>
                <a:rPr lang="en-US" altLang="ja-JP" sz="1200" dirty="0">
                  <a:solidFill>
                    <a:srgbClr val="AB731E"/>
                  </a:solidFill>
                  <a:latin typeface="+mn-ea"/>
                </a:rPr>
              </a:br>
              <a:r>
                <a:rPr lang="en-US" altLang="ja-JP" sz="1200" dirty="0">
                  <a:solidFill>
                    <a:srgbClr val="AB731E"/>
                  </a:solidFill>
                  <a:latin typeface="+mn-ea"/>
                </a:rPr>
                <a:t>【</a:t>
              </a:r>
              <a:r>
                <a:rPr lang="ja-JP" altLang="en-US" sz="1200" dirty="0">
                  <a:solidFill>
                    <a:srgbClr val="AB731E"/>
                  </a:solidFill>
                  <a:latin typeface="+mn-ea"/>
                </a:rPr>
                <a:t>メール</a:t>
              </a:r>
              <a:r>
                <a:rPr lang="en-US" altLang="ja-JP" sz="1200" dirty="0">
                  <a:solidFill>
                    <a:srgbClr val="AB731E"/>
                  </a:solidFill>
                  <a:latin typeface="+mn-ea"/>
                </a:rPr>
                <a:t>】2020</a:t>
              </a:r>
              <a:r>
                <a:rPr lang="ja-JP" altLang="en-US" sz="1200" dirty="0" smtClean="0">
                  <a:solidFill>
                    <a:srgbClr val="AB731E"/>
                  </a:solidFill>
                  <a:latin typeface="+mn-ea"/>
                </a:rPr>
                <a:t>年</a:t>
              </a:r>
              <a:r>
                <a:rPr lang="en-US" altLang="ja-JP" sz="1200" dirty="0" smtClean="0">
                  <a:solidFill>
                    <a:srgbClr val="AB731E"/>
                  </a:solidFill>
                  <a:latin typeface="+mn-ea"/>
                </a:rPr>
                <a:t>9</a:t>
              </a:r>
              <a:r>
                <a:rPr lang="ja-JP" altLang="en-US" sz="1200" dirty="0" smtClean="0">
                  <a:solidFill>
                    <a:srgbClr val="AB731E"/>
                  </a:solidFill>
                  <a:latin typeface="+mn-ea"/>
                </a:rPr>
                <a:t>月</a:t>
              </a:r>
              <a:r>
                <a:rPr lang="en-US" altLang="ja-JP" sz="1200" dirty="0" smtClean="0">
                  <a:solidFill>
                    <a:srgbClr val="AB731E"/>
                  </a:solidFill>
                  <a:latin typeface="+mn-ea"/>
                </a:rPr>
                <a:t>11</a:t>
              </a:r>
              <a:r>
                <a:rPr lang="ja-JP" altLang="en-US" sz="1200" dirty="0" smtClean="0">
                  <a:solidFill>
                    <a:srgbClr val="AB731E"/>
                  </a:solidFill>
                  <a:latin typeface="+mn-ea"/>
                </a:rPr>
                <a:t>日</a:t>
              </a:r>
              <a:r>
                <a:rPr lang="en-US" altLang="ja-JP" sz="1200" dirty="0">
                  <a:solidFill>
                    <a:srgbClr val="AB731E"/>
                  </a:solidFill>
                  <a:latin typeface="+mn-ea"/>
                </a:rPr>
                <a:t>17</a:t>
              </a:r>
              <a:r>
                <a:rPr lang="ja-JP" altLang="en-US" sz="1200" dirty="0">
                  <a:solidFill>
                    <a:srgbClr val="AB731E"/>
                  </a:solidFill>
                  <a:latin typeface="+mn-ea"/>
                </a:rPr>
                <a:t>時</a:t>
              </a:r>
              <a:r>
                <a:rPr lang="en-US" altLang="ja-JP" sz="1200" dirty="0">
                  <a:solidFill>
                    <a:srgbClr val="AB731E"/>
                  </a:solidFill>
                  <a:latin typeface="+mn-ea"/>
                </a:rPr>
                <a:t>00</a:t>
              </a:r>
              <a:r>
                <a:rPr lang="ja-JP" altLang="en-US" sz="1200" dirty="0">
                  <a:solidFill>
                    <a:srgbClr val="AB731E"/>
                  </a:solidFill>
                  <a:latin typeface="+mn-ea"/>
                </a:rPr>
                <a:t>分時点でメール受信している申請書類を</a:t>
              </a:r>
              <a:endParaRPr lang="en-US" altLang="ja-JP" sz="1200" dirty="0">
                <a:solidFill>
                  <a:srgbClr val="AB731E"/>
                </a:solidFill>
                <a:latin typeface="+mn-ea"/>
              </a:endParaRPr>
            </a:p>
            <a:p>
              <a:r>
                <a:rPr lang="ja-JP" altLang="en-US" sz="1200" dirty="0">
                  <a:solidFill>
                    <a:srgbClr val="AB731E"/>
                  </a:solidFill>
                  <a:latin typeface="+mn-ea"/>
                </a:rPr>
                <a:t>もって提出とみなします</a:t>
              </a:r>
              <a:endParaRPr lang="en-US" altLang="ja-JP" sz="1200" dirty="0">
                <a:solidFill>
                  <a:srgbClr val="AB731E"/>
                </a:solidFill>
                <a:latin typeface="+mn-ea"/>
              </a:endParaRPr>
            </a:p>
            <a:p>
              <a:endParaRPr lang="en-US" altLang="ja-JP" b="1" dirty="0">
                <a:solidFill>
                  <a:srgbClr val="BD7F21"/>
                </a:solidFill>
                <a:latin typeface="+mn-ea"/>
              </a:endParaRPr>
            </a:p>
          </p:txBody>
        </p:sp>
        <p:sp>
          <p:nvSpPr>
            <p:cNvPr id="16" name="正方形/長方形 15">
              <a:extLst>
                <a:ext uri="{FF2B5EF4-FFF2-40B4-BE49-F238E27FC236}">
                  <a16:creationId xmlns:a16="http://schemas.microsoft.com/office/drawing/2014/main" xmlns="" id="{C58851D2-E718-4A40-892A-83FA0A7E3BDE}"/>
                </a:ext>
              </a:extLst>
            </p:cNvPr>
            <p:cNvSpPr/>
            <p:nvPr/>
          </p:nvSpPr>
          <p:spPr>
            <a:xfrm>
              <a:off x="7562259" y="4143389"/>
              <a:ext cx="3873731" cy="1635092"/>
            </a:xfrm>
            <a:prstGeom prst="rect">
              <a:avLst/>
            </a:prstGeom>
            <a:noFill/>
            <a:ln w="25400">
              <a:solidFill>
                <a:srgbClr val="BD7F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フッター プレースホルダー 12">
            <a:extLst>
              <a:ext uri="{FF2B5EF4-FFF2-40B4-BE49-F238E27FC236}">
                <a16:creationId xmlns:a16="http://schemas.microsoft.com/office/drawing/2014/main" xmlns="" id="{24270C92-8C7B-40E7-9213-5EF9CC73580B}"/>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8411743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xmlns="" id="{850A0897-1D96-427E-AB62-A991958A0A4C}"/>
              </a:ext>
            </a:extLst>
          </p:cNvPr>
          <p:cNvSpPr>
            <a:spLocks noGrp="1"/>
          </p:cNvSpPr>
          <p:nvPr>
            <p:ph type="sldNum" sz="quarter" idx="12"/>
          </p:nvPr>
        </p:nvSpPr>
        <p:spPr>
          <a:xfrm>
            <a:off x="6951866" y="4899090"/>
            <a:ext cx="2057400" cy="273844"/>
          </a:xfrm>
        </p:spPr>
        <p:txBody>
          <a:bodyPr/>
          <a:lstStyle/>
          <a:p>
            <a:fld id="{A1F6A0AC-F2C6-4C21-B4A0-CF4BD5AB1286}" type="slidenum">
              <a:rPr lang="ja-JP" altLang="en-US" sz="800" b="1">
                <a:latin typeface="+mn-ea"/>
              </a:rPr>
              <a:pPr/>
              <a:t>14</a:t>
            </a:fld>
            <a:endParaRPr lang="ja-JP" altLang="en-US" sz="800" b="1" dirty="0">
              <a:latin typeface="+mn-ea"/>
            </a:endParaRPr>
          </a:p>
        </p:txBody>
      </p:sp>
      <p:sp>
        <p:nvSpPr>
          <p:cNvPr id="4" name="タイトル 3">
            <a:extLst>
              <a:ext uri="{FF2B5EF4-FFF2-40B4-BE49-F238E27FC236}">
                <a16:creationId xmlns:a16="http://schemas.microsoft.com/office/drawing/2014/main" xmlns="" id="{8AE7A14C-7A49-4C5B-B377-C4E6934348F4}"/>
              </a:ext>
            </a:extLst>
          </p:cNvPr>
          <p:cNvSpPr>
            <a:spLocks noGrp="1"/>
          </p:cNvSpPr>
          <p:nvPr>
            <p:ph type="title"/>
          </p:nvPr>
        </p:nvSpPr>
        <p:spPr>
          <a:xfrm>
            <a:off x="424275" y="167929"/>
            <a:ext cx="7886700" cy="374799"/>
          </a:xfrm>
        </p:spPr>
        <p:txBody>
          <a:bodyPr>
            <a:normAutofit fontScale="90000"/>
          </a:bodyPr>
          <a:lstStyle/>
          <a:p>
            <a:r>
              <a:rPr kumimoji="1" lang="ja-JP" altLang="en-US" dirty="0" smtClean="0"/>
              <a:t>６</a:t>
            </a:r>
            <a:r>
              <a:rPr kumimoji="1" lang="en-US" altLang="ja-JP" dirty="0" smtClean="0"/>
              <a:t>. </a:t>
            </a:r>
            <a:r>
              <a:rPr kumimoji="1" lang="ja-JP" altLang="en-US" dirty="0"/>
              <a:t>経費に</a:t>
            </a:r>
            <a:r>
              <a:rPr kumimoji="1" lang="ja-JP" altLang="en-US" dirty="0" smtClean="0"/>
              <a:t>ついて</a:t>
            </a:r>
            <a:r>
              <a:rPr kumimoji="1" lang="ja-JP" altLang="en-US" dirty="0"/>
              <a:t>　</a:t>
            </a:r>
          </a:p>
        </p:txBody>
      </p:sp>
      <p:sp>
        <p:nvSpPr>
          <p:cNvPr id="29" name="Rectangle 27">
            <a:extLst>
              <a:ext uri="{FF2B5EF4-FFF2-40B4-BE49-F238E27FC236}">
                <a16:creationId xmlns:a16="http://schemas.microsoft.com/office/drawing/2014/main" xmlns="" id="{4D083D35-348F-4F33-B703-F53BD6BD214E}"/>
              </a:ext>
            </a:extLst>
          </p:cNvPr>
          <p:cNvSpPr>
            <a:spLocks noChangeArrowheads="1"/>
          </p:cNvSpPr>
          <p:nvPr/>
        </p:nvSpPr>
        <p:spPr bwMode="auto">
          <a:xfrm>
            <a:off x="0" y="-108060"/>
            <a:ext cx="138499" cy="284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a:latin typeface="+mn-ea"/>
            </a:endParaRPr>
          </a:p>
        </p:txBody>
      </p:sp>
      <p:sp>
        <p:nvSpPr>
          <p:cNvPr id="30" name="Rectangle 30">
            <a:extLst>
              <a:ext uri="{FF2B5EF4-FFF2-40B4-BE49-F238E27FC236}">
                <a16:creationId xmlns:a16="http://schemas.microsoft.com/office/drawing/2014/main" xmlns="" id="{B7115BD7-FB21-4542-8682-C4527BB014E6}"/>
              </a:ext>
            </a:extLst>
          </p:cNvPr>
          <p:cNvSpPr>
            <a:spLocks noChangeArrowheads="1"/>
          </p:cNvSpPr>
          <p:nvPr/>
        </p:nvSpPr>
        <p:spPr bwMode="auto">
          <a:xfrm>
            <a:off x="171451" y="63391"/>
            <a:ext cx="138499" cy="284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a:latin typeface="+mn-ea"/>
            </a:endParaRPr>
          </a:p>
        </p:txBody>
      </p:sp>
      <p:sp>
        <p:nvSpPr>
          <p:cNvPr id="31" name="Rectangle 34">
            <a:extLst>
              <a:ext uri="{FF2B5EF4-FFF2-40B4-BE49-F238E27FC236}">
                <a16:creationId xmlns:a16="http://schemas.microsoft.com/office/drawing/2014/main" xmlns="" id="{8239250D-D3F6-418F-8131-BC0FD26086B5}"/>
              </a:ext>
            </a:extLst>
          </p:cNvPr>
          <p:cNvSpPr>
            <a:spLocks noChangeArrowheads="1"/>
          </p:cNvSpPr>
          <p:nvPr/>
        </p:nvSpPr>
        <p:spPr bwMode="auto">
          <a:xfrm>
            <a:off x="0" y="63391"/>
            <a:ext cx="138499" cy="284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ja-JP" altLang="en-US">
              <a:latin typeface="+mn-ea"/>
            </a:endParaRPr>
          </a:p>
        </p:txBody>
      </p:sp>
      <p:sp>
        <p:nvSpPr>
          <p:cNvPr id="24" name="正方形/長方形 23">
            <a:extLst>
              <a:ext uri="{FF2B5EF4-FFF2-40B4-BE49-F238E27FC236}">
                <a16:creationId xmlns:a16="http://schemas.microsoft.com/office/drawing/2014/main" xmlns="" id="{CF8347E6-427A-4E50-9B6E-B052C0B2AB1F}"/>
              </a:ext>
            </a:extLst>
          </p:cNvPr>
          <p:cNvSpPr/>
          <p:nvPr/>
        </p:nvSpPr>
        <p:spPr>
          <a:xfrm>
            <a:off x="660007" y="805044"/>
            <a:ext cx="7886701" cy="346249"/>
          </a:xfrm>
          <a:prstGeom prst="rect">
            <a:avLst/>
          </a:prstGeom>
        </p:spPr>
        <p:txBody>
          <a:bodyPr wrap="square" lIns="68580" tIns="34290" rIns="68580" bIns="34290">
            <a:spAutoFit/>
          </a:bodyPr>
          <a:lstStyle/>
          <a:p>
            <a:pPr>
              <a:buClr>
                <a:schemeClr val="accent5">
                  <a:lumMod val="50000"/>
                </a:schemeClr>
              </a:buClr>
            </a:pPr>
            <a:r>
              <a:rPr lang="ja-JP" altLang="en-US" sz="1800" b="1" dirty="0">
                <a:solidFill>
                  <a:srgbClr val="00B050"/>
                </a:solidFill>
                <a:latin typeface="+mn-ea"/>
              </a:rPr>
              <a:t>積算</a:t>
            </a:r>
            <a:endParaRPr lang="ja-JP" altLang="ja-JP" sz="1800" b="1" dirty="0">
              <a:solidFill>
                <a:srgbClr val="00B050"/>
              </a:solidFill>
              <a:latin typeface="+mn-ea"/>
            </a:endParaRPr>
          </a:p>
        </p:txBody>
      </p:sp>
      <p:graphicFrame>
        <p:nvGraphicFramePr>
          <p:cNvPr id="8" name="表 7">
            <a:extLst>
              <a:ext uri="{FF2B5EF4-FFF2-40B4-BE49-F238E27FC236}">
                <a16:creationId xmlns:a16="http://schemas.microsoft.com/office/drawing/2014/main" xmlns="" id="{29EE52F6-261B-4A2B-AB87-4E8CD7620A11}"/>
              </a:ext>
            </a:extLst>
          </p:cNvPr>
          <p:cNvGraphicFramePr>
            <a:graphicFrameLocks noGrp="1"/>
          </p:cNvGraphicFramePr>
          <p:nvPr>
            <p:extLst>
              <p:ext uri="{D42A27DB-BD31-4B8C-83A1-F6EECF244321}">
                <p14:modId xmlns:p14="http://schemas.microsoft.com/office/powerpoint/2010/main" val="1964025457"/>
              </p:ext>
            </p:extLst>
          </p:nvPr>
        </p:nvGraphicFramePr>
        <p:xfrm>
          <a:off x="944233" y="1241454"/>
          <a:ext cx="7642241" cy="1511264"/>
        </p:xfrm>
        <a:graphic>
          <a:graphicData uri="http://schemas.openxmlformats.org/drawingml/2006/table">
            <a:tbl>
              <a:tblPr firstRow="1" bandRow="1">
                <a:tableStyleId>{5C22544A-7EE6-4342-B048-85BDC9FD1C3A}</a:tableStyleId>
              </a:tblPr>
              <a:tblGrid>
                <a:gridCol w="1813931">
                  <a:extLst>
                    <a:ext uri="{9D8B030D-6E8A-4147-A177-3AD203B41FA5}">
                      <a16:colId xmlns:a16="http://schemas.microsoft.com/office/drawing/2014/main" xmlns="" val="3463249593"/>
                    </a:ext>
                  </a:extLst>
                </a:gridCol>
                <a:gridCol w="4509463">
                  <a:extLst>
                    <a:ext uri="{9D8B030D-6E8A-4147-A177-3AD203B41FA5}">
                      <a16:colId xmlns:a16="http://schemas.microsoft.com/office/drawing/2014/main" xmlns="" val="846662197"/>
                    </a:ext>
                  </a:extLst>
                </a:gridCol>
                <a:gridCol w="1318847">
                  <a:extLst>
                    <a:ext uri="{9D8B030D-6E8A-4147-A177-3AD203B41FA5}">
                      <a16:colId xmlns:a16="http://schemas.microsoft.com/office/drawing/2014/main" xmlns="" val="1794859310"/>
                    </a:ext>
                  </a:extLst>
                </a:gridCol>
              </a:tblGrid>
              <a:tr h="275721">
                <a:tc>
                  <a:txBody>
                    <a:bodyPr/>
                    <a:lstStyle/>
                    <a:p>
                      <a:r>
                        <a:rPr kumimoji="1" lang="ja-JP" altLang="en-US" sz="1050" dirty="0">
                          <a:solidFill>
                            <a:schemeClr val="tx1"/>
                          </a:solidFill>
                        </a:rPr>
                        <a:t>分類</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kumimoji="1" lang="ja-JP" altLang="en-US" sz="1050" dirty="0">
                          <a:solidFill>
                            <a:schemeClr val="tx1"/>
                          </a:solidFill>
                        </a:rPr>
                        <a:t>定義</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050" dirty="0">
                          <a:solidFill>
                            <a:schemeClr val="tx1"/>
                          </a:solidFill>
                        </a:rPr>
                        <a:t>割合</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373471741"/>
                  </a:ext>
                </a:extLst>
              </a:tr>
              <a:tr h="437588">
                <a:tc>
                  <a:txBody>
                    <a:bodyPr/>
                    <a:lstStyle/>
                    <a:p>
                      <a:pPr fontAlgn="ctr"/>
                      <a:endParaRPr lang="en-US" altLang="ja-JP" sz="1050" dirty="0" smtClean="0">
                        <a:latin typeface="+mn-ea"/>
                      </a:endParaRPr>
                    </a:p>
                    <a:p>
                      <a:pPr fontAlgn="ctr"/>
                      <a:r>
                        <a:rPr lang="ja-JP" altLang="en-US" sz="1050" dirty="0" smtClean="0">
                          <a:latin typeface="+mn-ea"/>
                        </a:rPr>
                        <a:t>直接</a:t>
                      </a:r>
                      <a:r>
                        <a:rPr lang="ja-JP" altLang="en-US" sz="1050" dirty="0">
                          <a:latin typeface="+mn-ea"/>
                        </a:rPr>
                        <a:t>事業費</a:t>
                      </a: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latin typeface="+mn-ea"/>
                        </a:rPr>
                        <a:t>・助成事業実施に直接係る活動経費のうち、支出にかかる証拠書類を提</a:t>
                      </a:r>
                      <a:endParaRPr lang="en-US" altLang="ja-JP" sz="105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latin typeface="+mn-ea"/>
                        </a:rPr>
                        <a:t>　出できる費用</a:t>
                      </a:r>
                      <a:endParaRPr kumimoji="1" lang="ja-JP" altLang="en-US" sz="1050" dirty="0"/>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ja-JP" altLang="ja-JP" sz="1050" dirty="0">
                          <a:latin typeface="+mn-ea"/>
                        </a:rPr>
                        <a:t>助成額の</a:t>
                      </a:r>
                      <a:r>
                        <a:rPr lang="en-US" altLang="ja-JP" sz="1050" dirty="0" smtClean="0">
                          <a:latin typeface="+mn-ea"/>
                        </a:rPr>
                        <a:t>80</a:t>
                      </a:r>
                      <a:r>
                        <a:rPr lang="ja-JP" altLang="ja-JP" sz="1050" dirty="0" smtClean="0">
                          <a:latin typeface="+mn-ea"/>
                        </a:rPr>
                        <a:t>％</a:t>
                      </a:r>
                      <a:r>
                        <a:rPr lang="ja-JP" altLang="ja-JP" sz="1050" dirty="0">
                          <a:latin typeface="+mn-ea"/>
                        </a:rPr>
                        <a:t>以上</a:t>
                      </a:r>
                      <a:endParaRPr kumimoji="1" lang="ja-JP" altLang="en-US" sz="1050" dirty="0"/>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48741075"/>
                  </a:ext>
                </a:extLst>
              </a:tr>
              <a:tr h="797955">
                <a:tc>
                  <a:txBody>
                    <a:bodyPr/>
                    <a:lstStyle/>
                    <a:p>
                      <a:r>
                        <a:rPr lang="ja-JP" altLang="ja-JP" sz="1050" dirty="0">
                          <a:latin typeface="+mn-ea"/>
                        </a:rPr>
                        <a:t>管理的経費</a:t>
                      </a:r>
                      <a:endParaRPr kumimoji="1" lang="ja-JP" altLang="en-US" sz="1050" dirty="0"/>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182563" indent="-182563" fontAlgn="ctr"/>
                      <a:r>
                        <a:rPr lang="ja-JP" altLang="en-US" sz="1050" dirty="0">
                          <a:latin typeface="+mn-ea"/>
                        </a:rPr>
                        <a:t>・役職員の人件費等や管理部門などの管理経費、事務所の家賃等に要する経費で、当該業務に要する経費として特定することが難しいものの、一定の負担が生じている経費、又活動を実施するための調査費等</a:t>
                      </a:r>
                      <a:endParaRPr lang="en-US" altLang="ja-JP" sz="1050" dirty="0">
                        <a:latin typeface="+mn-ea"/>
                      </a:endParaRPr>
                    </a:p>
                    <a:p>
                      <a:pPr fontAlgn="ctr"/>
                      <a:r>
                        <a:rPr lang="ja-JP" altLang="en-US" sz="1050" dirty="0">
                          <a:latin typeface="+mn-ea"/>
                        </a:rPr>
                        <a:t>・申請事業の経費として特定することが困難な費用は他事業と按分</a:t>
                      </a:r>
                      <a:endParaRPr lang="en-US" altLang="ja-JP" sz="1050" dirty="0">
                        <a:latin typeface="+mn-ea"/>
                      </a:endParaRPr>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ja-JP" altLang="ja-JP" sz="1050" dirty="0">
                          <a:latin typeface="+mn-ea"/>
                        </a:rPr>
                        <a:t>助成額</a:t>
                      </a:r>
                      <a:r>
                        <a:rPr lang="ja-JP" altLang="ja-JP" sz="1050" dirty="0" smtClean="0">
                          <a:latin typeface="+mn-ea"/>
                        </a:rPr>
                        <a:t>の</a:t>
                      </a:r>
                      <a:r>
                        <a:rPr lang="en-US" altLang="ja-JP" sz="1050" dirty="0" smtClean="0">
                          <a:latin typeface="+mn-ea"/>
                        </a:rPr>
                        <a:t>20</a:t>
                      </a:r>
                      <a:r>
                        <a:rPr lang="ja-JP" altLang="ja-JP" sz="1050" dirty="0" smtClean="0">
                          <a:latin typeface="+mn-ea"/>
                        </a:rPr>
                        <a:t>％</a:t>
                      </a:r>
                      <a:r>
                        <a:rPr lang="ja-JP" altLang="ja-JP" sz="1050" dirty="0">
                          <a:latin typeface="+mn-ea"/>
                        </a:rPr>
                        <a:t>以</a:t>
                      </a:r>
                      <a:r>
                        <a:rPr lang="ja-JP" altLang="en-US" sz="1050" dirty="0">
                          <a:latin typeface="+mn-ea"/>
                        </a:rPr>
                        <a:t>下</a:t>
                      </a:r>
                      <a:endParaRPr kumimoji="1" lang="ja-JP" altLang="en-US" sz="1050" dirty="0"/>
                    </a:p>
                  </a:txBody>
                  <a:tcPr marL="68580" marR="68580" marT="34290" marB="3429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0925597"/>
                  </a:ext>
                </a:extLst>
              </a:tr>
            </a:tbl>
          </a:graphicData>
        </a:graphic>
      </p:graphicFrame>
      <p:sp>
        <p:nvSpPr>
          <p:cNvPr id="36" name="フッター プレースホルダー 12">
            <a:extLst>
              <a:ext uri="{FF2B5EF4-FFF2-40B4-BE49-F238E27FC236}">
                <a16:creationId xmlns:a16="http://schemas.microsoft.com/office/drawing/2014/main" xmlns="" id="{5AC3ED2D-EE96-4A89-AFE4-43D6A1B1AFB2}"/>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
        <p:nvSpPr>
          <p:cNvPr id="39" name="正方形/長方形 38">
            <a:extLst>
              <a:ext uri="{FF2B5EF4-FFF2-40B4-BE49-F238E27FC236}">
                <a16:creationId xmlns:a16="http://schemas.microsoft.com/office/drawing/2014/main" xmlns="" id="{4ADD21EC-9438-474C-BB02-2F49F94233A5}"/>
              </a:ext>
            </a:extLst>
          </p:cNvPr>
          <p:cNvSpPr/>
          <p:nvPr/>
        </p:nvSpPr>
        <p:spPr>
          <a:xfrm>
            <a:off x="578345" y="887493"/>
            <a:ext cx="92999" cy="129656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solidFill>
                <a:srgbClr val="2E8ACB"/>
              </a:solidFill>
            </a:endParaRPr>
          </a:p>
        </p:txBody>
      </p:sp>
      <p:sp>
        <p:nvSpPr>
          <p:cNvPr id="19" name="正方形/長方形 18">
            <a:extLst>
              <a:ext uri="{FF2B5EF4-FFF2-40B4-BE49-F238E27FC236}">
                <a16:creationId xmlns:a16="http://schemas.microsoft.com/office/drawing/2014/main" xmlns="" id="{38C5EFD3-F87C-4984-B0FA-287831E99F25}"/>
              </a:ext>
            </a:extLst>
          </p:cNvPr>
          <p:cNvSpPr/>
          <p:nvPr/>
        </p:nvSpPr>
        <p:spPr>
          <a:xfrm>
            <a:off x="822228" y="2754503"/>
            <a:ext cx="7867291" cy="2191369"/>
          </a:xfrm>
          <a:prstGeom prst="rect">
            <a:avLst/>
          </a:prstGeom>
        </p:spPr>
        <p:txBody>
          <a:bodyPr wrap="square" lIns="68580" tIns="34290" rIns="68580" bIns="34290">
            <a:spAutoFit/>
          </a:bodyPr>
          <a:lstStyle/>
          <a:p>
            <a:pPr algn="just">
              <a:lnSpc>
                <a:spcPts val="1620"/>
              </a:lnSpc>
              <a:buClr>
                <a:schemeClr val="accent5">
                  <a:lumMod val="75000"/>
                </a:schemeClr>
              </a:buClr>
            </a:pPr>
            <a:r>
              <a:rPr lang="ja-JP" altLang="en-US" b="1" kern="100" dirty="0">
                <a:solidFill>
                  <a:srgbClr val="00B050"/>
                </a:solidFill>
                <a:latin typeface="+mn-ea"/>
                <a:cs typeface="Times New Roman" panose="02020603050405020304" pitchFamily="18" charset="0"/>
              </a:rPr>
              <a:t>積算の留意点</a:t>
            </a:r>
            <a:endParaRPr lang="en-US" altLang="ja-JP" b="1" kern="100" dirty="0">
              <a:solidFill>
                <a:srgbClr val="00B050"/>
              </a:solidFill>
              <a:latin typeface="+mn-ea"/>
              <a:cs typeface="Times New Roman" panose="02020603050405020304" pitchFamily="18" charset="0"/>
            </a:endParaRPr>
          </a:p>
          <a:p>
            <a:r>
              <a:rPr lang="ja-JP" altLang="en-US" sz="1200" kern="100" dirty="0" smtClean="0">
                <a:latin typeface="メイリオ"/>
                <a:ea typeface="メイリオ"/>
                <a:cs typeface="メイリオ"/>
              </a:rPr>
              <a:t>①</a:t>
            </a:r>
            <a:r>
              <a:rPr lang="ja-JP" altLang="en-US" sz="1200" dirty="0"/>
              <a:t>現在の経済環境や実行団体における事業実施期間が短期間であることを踏まえて、 自己資金</a:t>
            </a:r>
            <a:r>
              <a:rPr lang="en-US" altLang="ja-JP" sz="1200" dirty="0"/>
              <a:t>20%</a:t>
            </a:r>
            <a:r>
              <a:rPr lang="ja-JP" altLang="en-US" sz="1200" dirty="0"/>
              <a:t>についての確保は必要としません。 </a:t>
            </a:r>
          </a:p>
          <a:p>
            <a:pPr algn="just">
              <a:lnSpc>
                <a:spcPct val="120000"/>
              </a:lnSpc>
              <a:buClr>
                <a:schemeClr val="accent5">
                  <a:lumMod val="75000"/>
                </a:schemeClr>
              </a:buClr>
            </a:pPr>
            <a:r>
              <a:rPr lang="ja-JP" altLang="en-US" sz="1200" kern="100" dirty="0" smtClean="0">
                <a:latin typeface="メイリオ"/>
                <a:ea typeface="メイリオ"/>
                <a:cs typeface="メイリオ"/>
              </a:rPr>
              <a:t>②</a:t>
            </a:r>
            <a:r>
              <a:rPr lang="ja-JP" altLang="ja-JP" sz="1200" kern="100" dirty="0">
                <a:latin typeface="メイリオ"/>
                <a:ea typeface="メイリオ"/>
                <a:cs typeface="メイリオ"/>
              </a:rPr>
              <a:t>会計費目</a:t>
            </a:r>
            <a:r>
              <a:rPr lang="ja-JP" altLang="en-US" sz="1200" kern="100" dirty="0">
                <a:latin typeface="メイリオ"/>
                <a:ea typeface="メイリオ"/>
                <a:cs typeface="メイリオ"/>
              </a:rPr>
              <a:t>は、選定</a:t>
            </a:r>
            <a:r>
              <a:rPr lang="ja-JP" altLang="ja-JP" sz="1200" kern="100" dirty="0">
                <a:latin typeface="メイリオ"/>
                <a:ea typeface="メイリオ"/>
                <a:cs typeface="メイリオ"/>
              </a:rPr>
              <a:t>申請団体が通常使用する会計費目で</a:t>
            </a:r>
            <a:r>
              <a:rPr lang="ja-JP" altLang="ja-JP" sz="1200" kern="100" dirty="0" smtClean="0">
                <a:latin typeface="メイリオ"/>
                <a:ea typeface="メイリオ"/>
                <a:cs typeface="メイリオ"/>
              </a:rPr>
              <a:t>分類</a:t>
            </a:r>
            <a:r>
              <a:rPr lang="en-US" altLang="ja-JP" sz="1200" kern="100" dirty="0" smtClean="0">
                <a:latin typeface="メイリオ"/>
                <a:ea typeface="メイリオ"/>
                <a:cs typeface="メイリオ"/>
              </a:rPr>
              <a:t/>
            </a:r>
            <a:br>
              <a:rPr lang="en-US" altLang="ja-JP" sz="1200" kern="100" dirty="0" smtClean="0">
                <a:latin typeface="メイリオ"/>
                <a:ea typeface="メイリオ"/>
                <a:cs typeface="メイリオ"/>
              </a:rPr>
            </a:br>
            <a:r>
              <a:rPr lang="ja-JP" altLang="en-US" sz="1200" kern="100" dirty="0" smtClean="0">
                <a:latin typeface="メイリオ"/>
                <a:ea typeface="メイリオ"/>
                <a:cs typeface="メイリオ"/>
              </a:rPr>
              <a:t>③</a:t>
            </a:r>
            <a:r>
              <a:rPr lang="ja-JP" altLang="en-US" sz="1200" kern="100" dirty="0">
                <a:latin typeface="メイリオ"/>
                <a:ea typeface="メイリオ"/>
                <a:cs typeface="メイリオ"/>
              </a:rPr>
              <a:t>社会通念上、妥当と認められない水準の場合には、調整することが</a:t>
            </a:r>
            <a:r>
              <a:rPr lang="ja-JP" altLang="en-US" sz="1200" kern="100" dirty="0" smtClean="0">
                <a:latin typeface="メイリオ"/>
                <a:ea typeface="メイリオ"/>
                <a:cs typeface="メイリオ"/>
              </a:rPr>
              <a:t>あります</a:t>
            </a:r>
            <a:endParaRPr lang="en-US" altLang="ja-JP" sz="1200" b="1" kern="100" dirty="0">
              <a:solidFill>
                <a:schemeClr val="accent5">
                  <a:lumMod val="75000"/>
                </a:schemeClr>
              </a:solidFill>
              <a:latin typeface="メイリオ"/>
              <a:ea typeface="メイリオ"/>
              <a:cs typeface="メイリオ"/>
            </a:endParaRPr>
          </a:p>
          <a:p>
            <a:pPr algn="just">
              <a:lnSpc>
                <a:spcPct val="120000"/>
              </a:lnSpc>
              <a:buClr>
                <a:schemeClr val="accent5">
                  <a:lumMod val="75000"/>
                </a:schemeClr>
              </a:buClr>
            </a:pPr>
            <a:r>
              <a:rPr lang="ja-JP" altLang="en-US" sz="1200" kern="100" dirty="0" smtClean="0">
                <a:latin typeface="メイリオ"/>
                <a:ea typeface="メイリオ"/>
                <a:cs typeface="メイリオ"/>
              </a:rPr>
              <a:t>④</a:t>
            </a:r>
            <a:r>
              <a:rPr lang="ja-JP" altLang="en-US" sz="1200" kern="100" dirty="0">
                <a:latin typeface="メイリオ"/>
                <a:ea typeface="メイリオ"/>
                <a:cs typeface="メイリオ"/>
              </a:rPr>
              <a:t>管理的経費で申請事業の経費としての特定が困難な費用は他事業と按分し算出根拠を明示</a:t>
            </a:r>
            <a:endParaRPr lang="en-US" altLang="ja-JP" sz="1200" b="1" kern="100" dirty="0">
              <a:solidFill>
                <a:schemeClr val="accent5">
                  <a:lumMod val="75000"/>
                </a:schemeClr>
              </a:solidFill>
              <a:latin typeface="メイリオ"/>
              <a:ea typeface="メイリオ"/>
              <a:cs typeface="メイリオ"/>
            </a:endParaRPr>
          </a:p>
          <a:p>
            <a:pPr algn="just">
              <a:lnSpc>
                <a:spcPct val="120000"/>
              </a:lnSpc>
              <a:buClr>
                <a:schemeClr val="accent5">
                  <a:lumMod val="75000"/>
                </a:schemeClr>
              </a:buClr>
            </a:pPr>
            <a:r>
              <a:rPr lang="ja-JP" altLang="en-US" sz="1200" kern="100" dirty="0" smtClean="0">
                <a:latin typeface="メイリオ"/>
                <a:ea typeface="メイリオ"/>
                <a:cs typeface="メイリオ"/>
              </a:rPr>
              <a:t>⑤</a:t>
            </a:r>
            <a:r>
              <a:rPr lang="ja-JP" altLang="en-US" sz="1200" dirty="0"/>
              <a:t>助成金の支払いは、資金提供契約に基づき概算払いで行います。また、</a:t>
            </a:r>
            <a:r>
              <a:rPr lang="ja-JP" altLang="en-US" sz="1200" b="1" dirty="0"/>
              <a:t>事業開始</a:t>
            </a:r>
            <a:r>
              <a:rPr lang="ja-JP" altLang="en-US" sz="1200" b="1" dirty="0" smtClean="0"/>
              <a:t>以後</a:t>
            </a:r>
            <a:r>
              <a:rPr lang="en-US" altLang="ja-JP" sz="1200" b="1" dirty="0"/>
              <a:t>6</a:t>
            </a:r>
            <a:r>
              <a:rPr lang="ja-JP" altLang="en-US" sz="1200" b="1" dirty="0"/>
              <a:t>か月分を対象に行い、</a:t>
            </a:r>
            <a:r>
              <a:rPr lang="en-US" altLang="ja-JP" sz="1200" b="1" dirty="0"/>
              <a:t>6</a:t>
            </a:r>
            <a:r>
              <a:rPr lang="ja-JP" altLang="en-US" sz="1200" b="1" dirty="0"/>
              <a:t>か月ごとの進捗状況の報告を確認した上で</a:t>
            </a:r>
            <a:r>
              <a:rPr lang="en-US" altLang="ja-JP" sz="1200" b="1" dirty="0"/>
              <a:t>6</a:t>
            </a:r>
            <a:r>
              <a:rPr lang="ja-JP" altLang="en-US" sz="1200" b="1" dirty="0"/>
              <a:t>か月ごとに支払う</a:t>
            </a:r>
            <a:r>
              <a:rPr lang="ja-JP" altLang="en-US" sz="1200" dirty="0"/>
              <a:t>ことを原則とします。助成に充当される費用の支払いは、事業完了後に確定精算します。 </a:t>
            </a:r>
            <a:endParaRPr lang="en-US" altLang="ja-JP" sz="1200" dirty="0" smtClean="0"/>
          </a:p>
          <a:p>
            <a:pPr algn="just">
              <a:lnSpc>
                <a:spcPct val="120000"/>
              </a:lnSpc>
              <a:buClr>
                <a:schemeClr val="accent5">
                  <a:lumMod val="75000"/>
                </a:schemeClr>
              </a:buClr>
            </a:pPr>
            <a:r>
              <a:rPr lang="ja-JP" altLang="en-US" sz="1200" kern="100" dirty="0" smtClean="0">
                <a:latin typeface="メイリオ"/>
                <a:ea typeface="メイリオ"/>
                <a:cs typeface="メイリオ"/>
              </a:rPr>
              <a:t>⑥管理的</a:t>
            </a:r>
            <a:r>
              <a:rPr lang="ja-JP" altLang="en-US" sz="1200" kern="100" dirty="0">
                <a:latin typeface="メイリオ"/>
                <a:ea typeface="メイリオ"/>
                <a:cs typeface="メイリオ"/>
              </a:rPr>
              <a:t>経費に</a:t>
            </a:r>
            <a:r>
              <a:rPr lang="ja-JP" altLang="ja-JP" sz="1200" dirty="0">
                <a:solidFill>
                  <a:schemeClr val="dk1"/>
                </a:solidFill>
                <a:latin typeface="メイリオ"/>
                <a:ea typeface="メイリオ"/>
                <a:cs typeface="メイリオ"/>
              </a:rPr>
              <a:t>人件費</a:t>
            </a:r>
            <a:r>
              <a:rPr lang="ja-JP" altLang="en-US" sz="1200" dirty="0">
                <a:solidFill>
                  <a:schemeClr val="dk1"/>
                </a:solidFill>
                <a:latin typeface="メイリオ"/>
                <a:ea typeface="メイリオ"/>
                <a:cs typeface="メイリオ"/>
              </a:rPr>
              <a:t>を含む場合は、</a:t>
            </a:r>
            <a:r>
              <a:rPr lang="ja-JP" altLang="ja-JP" sz="1200" dirty="0" smtClean="0">
                <a:solidFill>
                  <a:schemeClr val="dk1"/>
                </a:solidFill>
                <a:latin typeface="メイリオ"/>
                <a:ea typeface="メイリオ"/>
                <a:cs typeface="メイリオ"/>
              </a:rPr>
              <a:t>水準</a:t>
            </a:r>
            <a:r>
              <a:rPr lang="ja-JP" altLang="en-US" sz="1200" dirty="0" smtClean="0">
                <a:solidFill>
                  <a:schemeClr val="dk1"/>
                </a:solidFill>
                <a:latin typeface="メイリオ"/>
                <a:ea typeface="メイリオ"/>
                <a:cs typeface="メイリオ"/>
              </a:rPr>
              <a:t>を公表すること</a:t>
            </a:r>
            <a:r>
              <a:rPr lang="en-US" altLang="ja-JP" sz="1200" dirty="0" smtClean="0">
                <a:latin typeface="メイリオ"/>
                <a:ea typeface="メイリオ"/>
                <a:cs typeface="メイリオ"/>
              </a:rPr>
              <a:t> </a:t>
            </a:r>
            <a:endParaRPr lang="en-US" altLang="ja-JP" sz="1200" dirty="0">
              <a:latin typeface="メイリオ"/>
              <a:ea typeface="メイリオ"/>
              <a:cs typeface="メイリオ"/>
            </a:endParaRPr>
          </a:p>
        </p:txBody>
      </p:sp>
      <p:sp>
        <p:nvSpPr>
          <p:cNvPr id="14" name="正方形/長方形 13">
            <a:extLst>
              <a:ext uri="{FF2B5EF4-FFF2-40B4-BE49-F238E27FC236}">
                <a16:creationId xmlns:a16="http://schemas.microsoft.com/office/drawing/2014/main" xmlns="" id="{38C5EFD3-F87C-4984-B0FA-287831E99F25}"/>
              </a:ext>
            </a:extLst>
          </p:cNvPr>
          <p:cNvSpPr/>
          <p:nvPr/>
        </p:nvSpPr>
        <p:spPr>
          <a:xfrm>
            <a:off x="1440693" y="851386"/>
            <a:ext cx="7867291" cy="281519"/>
          </a:xfrm>
          <a:prstGeom prst="rect">
            <a:avLst/>
          </a:prstGeom>
        </p:spPr>
        <p:txBody>
          <a:bodyPr wrap="square" lIns="68580" tIns="34290" rIns="68580" bIns="34290">
            <a:spAutoFit/>
          </a:bodyPr>
          <a:lstStyle/>
          <a:p>
            <a:pPr algn="just">
              <a:lnSpc>
                <a:spcPts val="1620"/>
              </a:lnSpc>
              <a:buClr>
                <a:schemeClr val="accent5">
                  <a:lumMod val="75000"/>
                </a:schemeClr>
              </a:buClr>
            </a:pPr>
            <a:r>
              <a:rPr lang="en-US" altLang="ja-JP" sz="1500" b="1" dirty="0">
                <a:latin typeface="+mn-ea"/>
              </a:rPr>
              <a:t>1</a:t>
            </a:r>
            <a:r>
              <a:rPr lang="ja-JP" altLang="en-US" sz="1500" b="1" dirty="0">
                <a:latin typeface="+mn-ea"/>
              </a:rPr>
              <a:t>団体あたりの助成額　</a:t>
            </a:r>
            <a:r>
              <a:rPr lang="en-US" altLang="ja-JP" sz="1500" b="1" dirty="0" smtClean="0">
                <a:latin typeface="+mn-ea"/>
              </a:rPr>
              <a:t>200</a:t>
            </a:r>
            <a:r>
              <a:rPr lang="ja-JP" altLang="en-US" sz="1500" b="1" dirty="0">
                <a:latin typeface="+mn-ea"/>
              </a:rPr>
              <a:t>万</a:t>
            </a:r>
            <a:r>
              <a:rPr lang="ja-JP" altLang="en-US" sz="1500" b="1" dirty="0" smtClean="0">
                <a:latin typeface="+mn-ea"/>
              </a:rPr>
              <a:t>円～</a:t>
            </a:r>
            <a:r>
              <a:rPr lang="en-US" altLang="ja-JP" sz="1500" b="1" dirty="0" smtClean="0">
                <a:latin typeface="+mn-ea"/>
              </a:rPr>
              <a:t>300</a:t>
            </a:r>
            <a:r>
              <a:rPr lang="ja-JP" altLang="en-US" sz="1500" b="1" dirty="0">
                <a:latin typeface="+mn-ea"/>
              </a:rPr>
              <a:t>万円</a:t>
            </a:r>
          </a:p>
        </p:txBody>
      </p:sp>
    </p:spTree>
    <p:extLst>
      <p:ext uri="{BB962C8B-B14F-4D97-AF65-F5344CB8AC3E}">
        <p14:creationId xmlns:p14="http://schemas.microsoft.com/office/powerpoint/2010/main" val="4075688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xmlns="" id="{9DC0E87C-6278-40C6-81D6-E31F908A768A}"/>
              </a:ext>
            </a:extLst>
          </p:cNvPr>
          <p:cNvSpPr>
            <a:spLocks noGrp="1"/>
          </p:cNvSpPr>
          <p:nvPr>
            <p:ph type="sldNum" sz="quarter" idx="12"/>
          </p:nvPr>
        </p:nvSpPr>
        <p:spPr/>
        <p:txBody>
          <a:bodyPr/>
          <a:lstStyle/>
          <a:p>
            <a:fld id="{A1F6A0AC-F2C6-4C21-B4A0-CF4BD5AB1286}" type="slidenum">
              <a:rPr lang="ja-JP" altLang="en-US" sz="800" b="1">
                <a:latin typeface="+mn-ea"/>
              </a:rPr>
              <a:pPr/>
              <a:t>15</a:t>
            </a:fld>
            <a:endParaRPr lang="ja-JP" altLang="en-US" sz="800" b="1" dirty="0">
              <a:latin typeface="+mn-ea"/>
            </a:endParaRPr>
          </a:p>
        </p:txBody>
      </p:sp>
      <p:sp>
        <p:nvSpPr>
          <p:cNvPr id="4" name="タイトル 3">
            <a:extLst>
              <a:ext uri="{FF2B5EF4-FFF2-40B4-BE49-F238E27FC236}">
                <a16:creationId xmlns:a16="http://schemas.microsoft.com/office/drawing/2014/main" xmlns="" id="{24C9C25C-25A2-4B1F-BAA7-13BA6DE73CDB}"/>
              </a:ext>
            </a:extLst>
          </p:cNvPr>
          <p:cNvSpPr>
            <a:spLocks noGrp="1"/>
          </p:cNvSpPr>
          <p:nvPr>
            <p:ph type="title"/>
          </p:nvPr>
        </p:nvSpPr>
        <p:spPr/>
        <p:txBody>
          <a:bodyPr>
            <a:normAutofit fontScale="90000"/>
          </a:bodyPr>
          <a:lstStyle/>
          <a:p>
            <a:r>
              <a:rPr lang="en-US" altLang="ja-JP" dirty="0"/>
              <a:t>7. </a:t>
            </a:r>
            <a:r>
              <a:rPr kumimoji="1" lang="ja-JP" altLang="en-US" dirty="0"/>
              <a:t>選定</a:t>
            </a:r>
            <a:r>
              <a:rPr lang="ja-JP" altLang="en-US" dirty="0"/>
              <a:t>に</a:t>
            </a:r>
            <a:r>
              <a:rPr lang="ja-JP" altLang="en-US" dirty="0" smtClean="0"/>
              <a:t>ついて</a:t>
            </a:r>
            <a:endParaRPr kumimoji="1" lang="ja-JP" altLang="en-US" dirty="0"/>
          </a:p>
        </p:txBody>
      </p:sp>
      <p:graphicFrame>
        <p:nvGraphicFramePr>
          <p:cNvPr id="7" name="表 6">
            <a:extLst>
              <a:ext uri="{FF2B5EF4-FFF2-40B4-BE49-F238E27FC236}">
                <a16:creationId xmlns:a16="http://schemas.microsoft.com/office/drawing/2014/main" xmlns="" id="{DE237F2B-6863-4187-AF82-E1EF197E0DDA}"/>
              </a:ext>
            </a:extLst>
          </p:cNvPr>
          <p:cNvGraphicFramePr>
            <a:graphicFrameLocks noGrp="1"/>
          </p:cNvGraphicFramePr>
          <p:nvPr>
            <p:extLst>
              <p:ext uri="{D42A27DB-BD31-4B8C-83A1-F6EECF244321}">
                <p14:modId xmlns:p14="http://schemas.microsoft.com/office/powerpoint/2010/main" val="3660948488"/>
              </p:ext>
            </p:extLst>
          </p:nvPr>
        </p:nvGraphicFramePr>
        <p:xfrm>
          <a:off x="424276" y="1317265"/>
          <a:ext cx="8088591" cy="3484357"/>
        </p:xfrm>
        <a:graphic>
          <a:graphicData uri="http://schemas.openxmlformats.org/drawingml/2006/table">
            <a:tbl>
              <a:tblPr firstRow="1" firstCol="1" bandRow="1">
                <a:tableStyleId>{5C22544A-7EE6-4342-B048-85BDC9FD1C3A}</a:tableStyleId>
              </a:tblPr>
              <a:tblGrid>
                <a:gridCol w="346277">
                  <a:extLst>
                    <a:ext uri="{9D8B030D-6E8A-4147-A177-3AD203B41FA5}">
                      <a16:colId xmlns:a16="http://schemas.microsoft.com/office/drawing/2014/main" xmlns="" val="1842293180"/>
                    </a:ext>
                  </a:extLst>
                </a:gridCol>
                <a:gridCol w="1953068">
                  <a:extLst>
                    <a:ext uri="{9D8B030D-6E8A-4147-A177-3AD203B41FA5}">
                      <a16:colId xmlns:a16="http://schemas.microsoft.com/office/drawing/2014/main" xmlns="" val="2171123337"/>
                    </a:ext>
                  </a:extLst>
                </a:gridCol>
                <a:gridCol w="5789246">
                  <a:extLst>
                    <a:ext uri="{9D8B030D-6E8A-4147-A177-3AD203B41FA5}">
                      <a16:colId xmlns:a16="http://schemas.microsoft.com/office/drawing/2014/main" xmlns="" val="1483002188"/>
                    </a:ext>
                  </a:extLst>
                </a:gridCol>
              </a:tblGrid>
              <a:tr h="614295">
                <a:tc>
                  <a:txBody>
                    <a:bodyPr/>
                    <a:lstStyle/>
                    <a:p>
                      <a:pPr marL="0" lvl="0" indent="0" algn="ctr">
                        <a:spcAft>
                          <a:spcPts val="0"/>
                        </a:spcAft>
                        <a:buFont typeface="+mj-lt"/>
                        <a:buNone/>
                      </a:pPr>
                      <a:r>
                        <a:rPr lang="en-US" altLang="ja-JP" sz="2100" b="0" kern="100" dirty="0">
                          <a:solidFill>
                            <a:schemeClr val="tx1"/>
                          </a:solidFill>
                          <a:effectLst/>
                          <a:latin typeface="+mn-ea"/>
                          <a:ea typeface="+mn-ea"/>
                          <a:cs typeface="Times New Roman" panose="02020603050405020304" pitchFamily="18" charset="0"/>
                        </a:rPr>
                        <a:t>1</a:t>
                      </a:r>
                      <a:endParaRPr lang="ja-JP" sz="2100" b="0" kern="100" dirty="0">
                        <a:solidFill>
                          <a:schemeClr val="tx1"/>
                        </a:solidFill>
                        <a:effectLst/>
                        <a:latin typeface="+mn-ea"/>
                        <a:ea typeface="+mn-ea"/>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ja-JP" sz="1800" b="1" kern="100" dirty="0">
                          <a:solidFill>
                            <a:srgbClr val="002060"/>
                          </a:solidFill>
                          <a:effectLst/>
                          <a:latin typeface="+mn-ea"/>
                          <a:ea typeface="+mn-ea"/>
                          <a:cs typeface="Times New Roman" panose="02020603050405020304" pitchFamily="18" charset="0"/>
                        </a:rPr>
                        <a:t>ガバナンス・</a:t>
                      </a:r>
                      <a:endParaRPr lang="en-US" altLang="ja-JP" sz="1800" b="1" kern="100" dirty="0">
                        <a:solidFill>
                          <a:srgbClr val="002060"/>
                        </a:solidFill>
                        <a:effectLst/>
                        <a:latin typeface="+mn-ea"/>
                        <a:ea typeface="+mn-ea"/>
                        <a:cs typeface="Times New Roman" panose="02020603050405020304" pitchFamily="18" charset="0"/>
                      </a:endParaRPr>
                    </a:p>
                    <a:p>
                      <a:pPr algn="just">
                        <a:spcAft>
                          <a:spcPts val="0"/>
                        </a:spcAft>
                      </a:pPr>
                      <a:r>
                        <a:rPr lang="ja-JP" sz="1800" b="1" kern="100" dirty="0">
                          <a:solidFill>
                            <a:srgbClr val="002060"/>
                          </a:solidFill>
                          <a:effectLst/>
                          <a:latin typeface="+mn-ea"/>
                          <a:ea typeface="+mn-ea"/>
                          <a:cs typeface="Times New Roman" panose="02020603050405020304" pitchFamily="18" charset="0"/>
                        </a:rPr>
                        <a:t>コンプライアンス</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400" b="0" kern="100" dirty="0">
                          <a:solidFill>
                            <a:schemeClr val="tx1"/>
                          </a:solidFill>
                          <a:effectLst/>
                          <a:latin typeface="+mn-ea"/>
                          <a:ea typeface="+mn-ea"/>
                          <a:cs typeface="Times New Roman" panose="02020603050405020304" pitchFamily="18" charset="0"/>
                        </a:rPr>
                        <a:t>包括的支援プログラムに示す事業を適確かつ公正に実施できる</a:t>
                      </a:r>
                      <a:endParaRPr lang="en-US" altLang="ja-JP" sz="1400" b="0" kern="100" dirty="0">
                        <a:solidFill>
                          <a:schemeClr val="tx1"/>
                        </a:solidFill>
                        <a:effectLst/>
                        <a:latin typeface="+mn-ea"/>
                        <a:ea typeface="+mn-ea"/>
                        <a:cs typeface="Times New Roman" panose="02020603050405020304" pitchFamily="18" charset="0"/>
                      </a:endParaRPr>
                    </a:p>
                    <a:p>
                      <a:pPr algn="just">
                        <a:spcAft>
                          <a:spcPts val="0"/>
                        </a:spcAft>
                      </a:pPr>
                      <a:r>
                        <a:rPr lang="ja-JP" sz="1400" b="0" kern="100" dirty="0">
                          <a:solidFill>
                            <a:schemeClr val="tx1"/>
                          </a:solidFill>
                          <a:effectLst/>
                          <a:latin typeface="+mn-ea"/>
                          <a:ea typeface="+mn-ea"/>
                          <a:cs typeface="Times New Roman" panose="02020603050405020304" pitchFamily="18" charset="0"/>
                        </a:rPr>
                        <a:t>ガバナンス・コンプライアンス体制等を備えている</a:t>
                      </a:r>
                      <a:r>
                        <a:rPr lang="ja-JP" sz="1400" b="0" kern="100" dirty="0" smtClean="0">
                          <a:solidFill>
                            <a:schemeClr val="tx1"/>
                          </a:solidFill>
                          <a:effectLst/>
                          <a:latin typeface="+mn-ea"/>
                          <a:ea typeface="+mn-ea"/>
                          <a:cs typeface="Times New Roman" panose="02020603050405020304" pitchFamily="18" charset="0"/>
                        </a:rPr>
                        <a:t>か</a:t>
                      </a:r>
                      <a:endParaRPr lang="en-US" altLang="ja-JP" sz="1400" b="0" kern="100" dirty="0">
                        <a:solidFill>
                          <a:schemeClr val="tx1"/>
                        </a:solidFill>
                        <a:effectLst/>
                        <a:latin typeface="+mn-ea"/>
                        <a:ea typeface="+mn-ea"/>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75493323"/>
                  </a:ext>
                </a:extLst>
              </a:tr>
              <a:tr h="555267">
                <a:tc>
                  <a:txBody>
                    <a:bodyPr/>
                    <a:lstStyle/>
                    <a:p>
                      <a:pPr marL="0" lvl="0" indent="0" algn="ctr">
                        <a:spcAft>
                          <a:spcPts val="0"/>
                        </a:spcAft>
                        <a:buFont typeface="+mj-lt"/>
                        <a:buNone/>
                      </a:pPr>
                      <a:r>
                        <a:rPr lang="ja-JP" altLang="en-US" sz="2100" b="0" kern="100" dirty="0">
                          <a:solidFill>
                            <a:schemeClr val="tx1"/>
                          </a:solidFill>
                          <a:effectLst/>
                          <a:latin typeface="+mn-ea"/>
                          <a:ea typeface="+mn-ea"/>
                          <a:cs typeface="Times New Roman" panose="02020603050405020304" pitchFamily="18" charset="0"/>
                        </a:rPr>
                        <a:t>２</a:t>
                      </a:r>
                      <a:endParaRPr lang="ja-JP" sz="2100" b="0" kern="100" dirty="0">
                        <a:solidFill>
                          <a:schemeClr val="tx1"/>
                        </a:solidFill>
                        <a:effectLst/>
                        <a:latin typeface="+mn-ea"/>
                        <a:ea typeface="+mn-ea"/>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ja-JP" sz="1800" b="1" kern="100" dirty="0">
                          <a:solidFill>
                            <a:srgbClr val="002060"/>
                          </a:solidFill>
                          <a:effectLst/>
                          <a:latin typeface="+mn-ea"/>
                          <a:ea typeface="+mn-ea"/>
                          <a:cs typeface="Times New Roman" panose="02020603050405020304" pitchFamily="18" charset="0"/>
                        </a:rPr>
                        <a:t>事業の妥当性</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400" kern="100" dirty="0">
                          <a:solidFill>
                            <a:srgbClr val="000000"/>
                          </a:solidFill>
                          <a:effectLst/>
                          <a:latin typeface="+mn-ea"/>
                          <a:ea typeface="+mn-ea"/>
                          <a:cs typeface="Times New Roman" panose="02020603050405020304" pitchFamily="18" charset="0"/>
                        </a:rPr>
                        <a:t>社会状況や課題の問題構造の把握が十分に行われており、実施</a:t>
                      </a:r>
                      <a:r>
                        <a:rPr lang="ja-JP" altLang="en-US" sz="1400" kern="100" dirty="0">
                          <a:solidFill>
                            <a:srgbClr val="000000"/>
                          </a:solidFill>
                          <a:effectLst/>
                          <a:latin typeface="+mn-ea"/>
                          <a:ea typeface="+mn-ea"/>
                          <a:cs typeface="Times New Roman" panose="02020603050405020304" pitchFamily="18" charset="0"/>
                        </a:rPr>
                        <a:t>計画（課題の設定、目的、事業内容等）</a:t>
                      </a:r>
                      <a:r>
                        <a:rPr lang="ja-JP" sz="1400" kern="100" dirty="0">
                          <a:solidFill>
                            <a:srgbClr val="000000"/>
                          </a:solidFill>
                          <a:effectLst/>
                          <a:latin typeface="+mn-ea"/>
                          <a:ea typeface="+mn-ea"/>
                          <a:cs typeface="Times New Roman" panose="02020603050405020304" pitchFamily="18" charset="0"/>
                        </a:rPr>
                        <a:t>が解決したい課題に対して妥当であるか</a:t>
                      </a:r>
                      <a:r>
                        <a:rPr lang="en-US" altLang="ja-JP" sz="1400" kern="100" dirty="0">
                          <a:solidFill>
                            <a:srgbClr val="000000"/>
                          </a:solidFill>
                          <a:effectLst/>
                          <a:latin typeface="+mn-ea"/>
                          <a:ea typeface="+mn-ea"/>
                          <a:cs typeface="Times New Roman" panose="02020603050405020304" pitchFamily="18" charset="0"/>
                        </a:rPr>
                        <a:t> </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60237795"/>
                  </a:ext>
                </a:extLst>
              </a:tr>
              <a:tr h="472198">
                <a:tc>
                  <a:txBody>
                    <a:bodyPr/>
                    <a:lstStyle/>
                    <a:p>
                      <a:pPr marL="0" lvl="0" indent="0" algn="ctr">
                        <a:spcAft>
                          <a:spcPts val="0"/>
                        </a:spcAft>
                        <a:buFont typeface="+mj-lt"/>
                        <a:buNone/>
                      </a:pPr>
                      <a:r>
                        <a:rPr lang="ja-JP" altLang="en-US" sz="2100" b="0" kern="100" dirty="0">
                          <a:solidFill>
                            <a:schemeClr val="tx1"/>
                          </a:solidFill>
                          <a:effectLst/>
                          <a:latin typeface="+mn-ea"/>
                          <a:ea typeface="+mn-ea"/>
                          <a:cs typeface="Times New Roman" panose="02020603050405020304" pitchFamily="18" charset="0"/>
                        </a:rPr>
                        <a:t>３</a:t>
                      </a:r>
                      <a:endParaRPr lang="ja-JP" sz="2100" b="0" kern="100" dirty="0">
                        <a:solidFill>
                          <a:schemeClr val="tx1"/>
                        </a:solidFill>
                        <a:effectLst/>
                        <a:latin typeface="+mn-ea"/>
                        <a:ea typeface="+mn-ea"/>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lvl="0" indent="0" algn="just">
                        <a:spcAft>
                          <a:spcPts val="0"/>
                        </a:spcAft>
                        <a:buFont typeface="+mj-lt"/>
                        <a:buNone/>
                      </a:pPr>
                      <a:r>
                        <a:rPr lang="ja-JP" sz="1800" b="1" kern="100" dirty="0">
                          <a:solidFill>
                            <a:srgbClr val="002060"/>
                          </a:solidFill>
                          <a:effectLst/>
                        </a:rPr>
                        <a:t>実行可能性</a:t>
                      </a:r>
                      <a:endParaRPr lang="ja-JP" sz="1800" b="1" kern="100" dirty="0">
                        <a:solidFill>
                          <a:srgbClr val="002060"/>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400" kern="100" dirty="0">
                          <a:solidFill>
                            <a:schemeClr val="tx1"/>
                          </a:solidFill>
                          <a:effectLst/>
                        </a:rPr>
                        <a:t>業務実施体制や計画、予算が適切か</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1229077"/>
                  </a:ext>
                </a:extLst>
              </a:tr>
              <a:tr h="393279">
                <a:tc>
                  <a:txBody>
                    <a:bodyPr/>
                    <a:lstStyle/>
                    <a:p>
                      <a:pPr marL="0" lvl="0" indent="0" algn="ctr">
                        <a:spcAft>
                          <a:spcPts val="0"/>
                        </a:spcAft>
                        <a:buFont typeface="+mj-lt"/>
                        <a:buNone/>
                      </a:pPr>
                      <a:r>
                        <a:rPr lang="ja-JP" altLang="en-US" sz="2100" b="0" kern="100" dirty="0">
                          <a:solidFill>
                            <a:schemeClr val="tx1"/>
                          </a:solidFill>
                          <a:effectLst/>
                          <a:latin typeface="+mn-ea"/>
                          <a:ea typeface="+mn-ea"/>
                          <a:cs typeface="Times New Roman" panose="02020603050405020304" pitchFamily="18" charset="0"/>
                        </a:rPr>
                        <a:t>４</a:t>
                      </a:r>
                      <a:endParaRPr lang="ja-JP" sz="2100" b="0" kern="100" dirty="0">
                        <a:solidFill>
                          <a:schemeClr val="tx1"/>
                        </a:solidFill>
                        <a:effectLst/>
                        <a:latin typeface="+mn-ea"/>
                        <a:ea typeface="+mn-ea"/>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lvl="0" indent="0" algn="just">
                        <a:spcAft>
                          <a:spcPts val="0"/>
                        </a:spcAft>
                        <a:buFont typeface="+mj-lt"/>
                        <a:buNone/>
                      </a:pPr>
                      <a:r>
                        <a:rPr lang="ja-JP" sz="1800" b="1" kern="100" dirty="0">
                          <a:solidFill>
                            <a:srgbClr val="002060"/>
                          </a:solidFill>
                          <a:effectLst/>
                        </a:rPr>
                        <a:t>継続性</a:t>
                      </a:r>
                      <a:endParaRPr lang="ja-JP" sz="1800" b="1" kern="100" dirty="0">
                        <a:solidFill>
                          <a:srgbClr val="002060"/>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400" kern="100" dirty="0">
                          <a:solidFill>
                            <a:schemeClr val="tx1"/>
                          </a:solidFill>
                          <a:effectLst/>
                        </a:rPr>
                        <a:t>助成終了後の計画（支援期間、出口戦略や工程等）が具体的かつ現実的か</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56243563"/>
                  </a:ext>
                </a:extLst>
              </a:tr>
              <a:tr h="426699">
                <a:tc>
                  <a:txBody>
                    <a:bodyPr/>
                    <a:lstStyle/>
                    <a:p>
                      <a:pPr marL="0" lvl="0" indent="0" algn="ctr">
                        <a:spcAft>
                          <a:spcPts val="0"/>
                        </a:spcAft>
                        <a:buFont typeface="+mj-lt"/>
                        <a:buNone/>
                      </a:pPr>
                      <a:r>
                        <a:rPr lang="ja-JP" altLang="en-US" sz="2100" b="0" kern="100" dirty="0">
                          <a:solidFill>
                            <a:schemeClr val="tx1"/>
                          </a:solidFill>
                          <a:effectLst/>
                          <a:latin typeface="+mn-ea"/>
                          <a:ea typeface="+mn-ea"/>
                          <a:cs typeface="Times New Roman" panose="02020603050405020304" pitchFamily="18" charset="0"/>
                        </a:rPr>
                        <a:t>５</a:t>
                      </a:r>
                      <a:endParaRPr lang="ja-JP" sz="2100" b="0" kern="100" dirty="0">
                        <a:solidFill>
                          <a:schemeClr val="tx1"/>
                        </a:solidFill>
                        <a:effectLst/>
                        <a:latin typeface="+mn-ea"/>
                        <a:ea typeface="+mn-ea"/>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lvl="0" indent="0" algn="l">
                        <a:spcAft>
                          <a:spcPts val="0"/>
                        </a:spcAft>
                        <a:buFont typeface="+mj-lt"/>
                        <a:buNone/>
                      </a:pPr>
                      <a:r>
                        <a:rPr lang="ja-JP" sz="1800" b="1" kern="100" dirty="0">
                          <a:solidFill>
                            <a:srgbClr val="002060"/>
                          </a:solidFill>
                          <a:effectLst/>
                        </a:rPr>
                        <a:t>先駆性</a:t>
                      </a:r>
                      <a:r>
                        <a:rPr lang="ja-JP" altLang="en-US" sz="1800" b="1" kern="100" dirty="0">
                          <a:solidFill>
                            <a:srgbClr val="002060"/>
                          </a:solidFill>
                          <a:effectLst/>
                        </a:rPr>
                        <a:t>（</a:t>
                      </a:r>
                      <a:r>
                        <a:rPr lang="ja-JP" sz="1800" b="1" kern="100" dirty="0">
                          <a:solidFill>
                            <a:srgbClr val="002060"/>
                          </a:solidFill>
                          <a:effectLst/>
                        </a:rPr>
                        <a:t>革新性）</a:t>
                      </a:r>
                      <a:endParaRPr lang="ja-JP" sz="1800" b="1" kern="100" dirty="0">
                        <a:solidFill>
                          <a:srgbClr val="002060"/>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400" kern="100" dirty="0">
                          <a:solidFill>
                            <a:schemeClr val="tx1"/>
                          </a:solidFill>
                          <a:effectLst/>
                        </a:rPr>
                        <a:t>社会の新しい価値の創造、仕組みづくりに寄与するか</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88863542"/>
                  </a:ext>
                </a:extLst>
              </a:tr>
              <a:tr h="496868">
                <a:tc>
                  <a:txBody>
                    <a:bodyPr/>
                    <a:lstStyle/>
                    <a:p>
                      <a:pPr marL="0" lvl="0" indent="0" algn="ctr">
                        <a:spcAft>
                          <a:spcPts val="0"/>
                        </a:spcAft>
                        <a:buFont typeface="+mj-lt"/>
                        <a:buNone/>
                      </a:pPr>
                      <a:r>
                        <a:rPr lang="ja-JP" altLang="en-US" sz="2100" b="0" kern="100" dirty="0">
                          <a:solidFill>
                            <a:schemeClr val="tx1"/>
                          </a:solidFill>
                          <a:effectLst/>
                          <a:latin typeface="+mn-ea"/>
                          <a:ea typeface="+mn-ea"/>
                          <a:cs typeface="Times New Roman" panose="02020603050405020304" pitchFamily="18" charset="0"/>
                        </a:rPr>
                        <a:t>６</a:t>
                      </a:r>
                      <a:endParaRPr lang="ja-JP" sz="2100" b="0" kern="100" dirty="0">
                        <a:solidFill>
                          <a:schemeClr val="tx1"/>
                        </a:solidFill>
                        <a:effectLst/>
                        <a:latin typeface="+mn-ea"/>
                        <a:ea typeface="+mn-ea"/>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lvl="0" indent="0" algn="just">
                        <a:spcAft>
                          <a:spcPts val="0"/>
                        </a:spcAft>
                        <a:buFont typeface="+mj-lt"/>
                        <a:buNone/>
                      </a:pPr>
                      <a:r>
                        <a:rPr lang="ja-JP" sz="1800" b="1" kern="100" dirty="0">
                          <a:solidFill>
                            <a:srgbClr val="002060"/>
                          </a:solidFill>
                          <a:effectLst/>
                        </a:rPr>
                        <a:t>波及効果</a:t>
                      </a:r>
                      <a:endParaRPr lang="ja-JP" sz="1800" b="1" kern="100" dirty="0">
                        <a:solidFill>
                          <a:srgbClr val="002060"/>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400" kern="100" dirty="0">
                          <a:solidFill>
                            <a:schemeClr val="tx1"/>
                          </a:solidFill>
                          <a:effectLst/>
                        </a:rPr>
                        <a:t>事業から得られた学びが組織や地域、分野を超えて課題の</a:t>
                      </a:r>
                      <a:r>
                        <a:rPr lang="ja-JP" sz="1400" kern="100">
                          <a:solidFill>
                            <a:schemeClr val="tx1"/>
                          </a:solidFill>
                          <a:effectLst/>
                        </a:rPr>
                        <a:t>解決に</a:t>
                      </a:r>
                      <a:endParaRPr lang="en-US" altLang="ja-JP" sz="1400" kern="100" dirty="0">
                        <a:solidFill>
                          <a:schemeClr val="tx1"/>
                        </a:solidFill>
                        <a:effectLst/>
                      </a:endParaRPr>
                    </a:p>
                    <a:p>
                      <a:pPr algn="just">
                        <a:spcAft>
                          <a:spcPts val="0"/>
                        </a:spcAft>
                      </a:pPr>
                      <a:r>
                        <a:rPr lang="ja-JP" sz="1400" kern="100">
                          <a:solidFill>
                            <a:schemeClr val="tx1"/>
                          </a:solidFill>
                          <a:effectLst/>
                        </a:rPr>
                        <a:t>つながる</a:t>
                      </a:r>
                      <a:r>
                        <a:rPr lang="ja-JP" sz="1400" kern="100" dirty="0">
                          <a:solidFill>
                            <a:schemeClr val="tx1"/>
                          </a:solidFill>
                          <a:effectLst/>
                        </a:rPr>
                        <a:t>ことが期待できるか</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91909125"/>
                  </a:ext>
                </a:extLst>
              </a:tr>
              <a:tr h="492311">
                <a:tc>
                  <a:txBody>
                    <a:bodyPr/>
                    <a:lstStyle/>
                    <a:p>
                      <a:pPr marL="0" lvl="0" indent="0" algn="ctr">
                        <a:spcAft>
                          <a:spcPts val="0"/>
                        </a:spcAft>
                        <a:buFont typeface="+mj-lt"/>
                        <a:buNone/>
                      </a:pPr>
                      <a:r>
                        <a:rPr lang="ja-JP" altLang="en-US" sz="2100" b="0" kern="100" dirty="0">
                          <a:solidFill>
                            <a:schemeClr val="tx1"/>
                          </a:solidFill>
                          <a:effectLst/>
                          <a:latin typeface="+mn-ea"/>
                          <a:ea typeface="+mn-ea"/>
                          <a:cs typeface="Times New Roman" panose="02020603050405020304" pitchFamily="18" charset="0"/>
                        </a:rPr>
                        <a:t>７</a:t>
                      </a:r>
                      <a:endParaRPr lang="ja-JP" sz="2100" b="0" kern="100" dirty="0">
                        <a:solidFill>
                          <a:schemeClr val="tx1"/>
                        </a:solidFill>
                        <a:effectLst/>
                        <a:latin typeface="+mn-ea"/>
                        <a:ea typeface="+mn-ea"/>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lvl="0" indent="0" algn="just">
                        <a:spcAft>
                          <a:spcPts val="0"/>
                        </a:spcAft>
                        <a:buFont typeface="+mj-lt"/>
                        <a:buNone/>
                      </a:pPr>
                      <a:r>
                        <a:rPr lang="ja-JP" sz="1800" b="1" kern="100" dirty="0">
                          <a:solidFill>
                            <a:srgbClr val="002060"/>
                          </a:solidFill>
                          <a:effectLst/>
                        </a:rPr>
                        <a:t>連携と対話</a:t>
                      </a:r>
                      <a:endParaRPr lang="ja-JP" sz="1800" b="1" kern="100" dirty="0">
                        <a:solidFill>
                          <a:srgbClr val="002060"/>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sz="1400" kern="100" dirty="0">
                          <a:solidFill>
                            <a:schemeClr val="tx1"/>
                          </a:solidFill>
                          <a:effectLst/>
                        </a:rPr>
                        <a:t>多様なステークホルダーとの協働、事業の準備段階から終了後までの</a:t>
                      </a:r>
                      <a:endParaRPr lang="en-US" altLang="ja-JP" sz="1400" kern="100" dirty="0">
                        <a:solidFill>
                          <a:schemeClr val="tx1"/>
                        </a:solidFill>
                        <a:effectLst/>
                      </a:endParaRPr>
                    </a:p>
                    <a:p>
                      <a:pPr algn="just">
                        <a:spcAft>
                          <a:spcPts val="0"/>
                        </a:spcAft>
                      </a:pPr>
                      <a:r>
                        <a:rPr lang="ja-JP" sz="1400" kern="100" dirty="0">
                          <a:solidFill>
                            <a:schemeClr val="tx1"/>
                          </a:solidFill>
                          <a:effectLst/>
                        </a:rPr>
                        <a:t>体系的な対話が想定されているか</a:t>
                      </a:r>
                      <a:endParaRPr lang="ja-JP" sz="1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834910431"/>
                  </a:ext>
                </a:extLst>
              </a:tr>
            </a:tbl>
          </a:graphicData>
        </a:graphic>
      </p:graphicFrame>
      <p:sp>
        <p:nvSpPr>
          <p:cNvPr id="9" name="コンテンツ プレースホルダー 2">
            <a:extLst>
              <a:ext uri="{FF2B5EF4-FFF2-40B4-BE49-F238E27FC236}">
                <a16:creationId xmlns:a16="http://schemas.microsoft.com/office/drawing/2014/main" xmlns="" id="{222FB531-5721-7D4C-A9B7-861370DD96AE}"/>
              </a:ext>
            </a:extLst>
          </p:cNvPr>
          <p:cNvSpPr txBox="1">
            <a:spLocks/>
          </p:cNvSpPr>
          <p:nvPr/>
        </p:nvSpPr>
        <p:spPr>
          <a:xfrm>
            <a:off x="466818" y="942467"/>
            <a:ext cx="7639767" cy="37479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Clr>
                <a:srgbClr val="2E75B6"/>
              </a:buClr>
              <a:buNone/>
            </a:pPr>
            <a:r>
              <a:rPr lang="ja-JP" altLang="en-US" sz="1800" b="1" dirty="0">
                <a:solidFill>
                  <a:srgbClr val="002060"/>
                </a:solidFill>
                <a:latin typeface="+mn-ea"/>
                <a:cs typeface="メイリオ" panose="020B0604030504040204" pitchFamily="50" charset="-128"/>
              </a:rPr>
              <a:t>選定基準</a:t>
            </a:r>
          </a:p>
        </p:txBody>
      </p:sp>
      <p:sp>
        <p:nvSpPr>
          <p:cNvPr id="8" name="フッター プレースホルダー 12">
            <a:extLst>
              <a:ext uri="{FF2B5EF4-FFF2-40B4-BE49-F238E27FC236}">
                <a16:creationId xmlns:a16="http://schemas.microsoft.com/office/drawing/2014/main" xmlns="" id="{8167C282-37B7-44EA-96A1-F91E793BC1B3}"/>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6832194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a:extLst>
              <a:ext uri="{FF2B5EF4-FFF2-40B4-BE49-F238E27FC236}">
                <a16:creationId xmlns:a16="http://schemas.microsoft.com/office/drawing/2014/main" xmlns="" id="{DAC5F352-D4BA-4ECB-B46C-E28731ECB912}"/>
              </a:ext>
            </a:extLst>
          </p:cNvPr>
          <p:cNvSpPr>
            <a:spLocks noGrp="1"/>
          </p:cNvSpPr>
          <p:nvPr>
            <p:ph type="sldNum" sz="quarter" idx="12"/>
          </p:nvPr>
        </p:nvSpPr>
        <p:spPr/>
        <p:txBody>
          <a:bodyPr/>
          <a:lstStyle/>
          <a:p>
            <a:fld id="{A1F6A0AC-F2C6-4C21-B4A0-CF4BD5AB1286}" type="slidenum">
              <a:rPr lang="ja-JP" altLang="en-US" sz="800" b="1"/>
              <a:pPr/>
              <a:t>16</a:t>
            </a:fld>
            <a:endParaRPr lang="ja-JP" altLang="en-US" sz="800" b="1" dirty="0"/>
          </a:p>
        </p:txBody>
      </p:sp>
      <p:sp>
        <p:nvSpPr>
          <p:cNvPr id="4" name="タイトル 3">
            <a:extLst>
              <a:ext uri="{FF2B5EF4-FFF2-40B4-BE49-F238E27FC236}">
                <a16:creationId xmlns:a16="http://schemas.microsoft.com/office/drawing/2014/main" xmlns="" id="{24C9C25C-25A2-4B1F-BAA7-13BA6DE73CDB}"/>
              </a:ext>
            </a:extLst>
          </p:cNvPr>
          <p:cNvSpPr>
            <a:spLocks noGrp="1"/>
          </p:cNvSpPr>
          <p:nvPr>
            <p:ph type="title"/>
          </p:nvPr>
        </p:nvSpPr>
        <p:spPr>
          <a:xfrm>
            <a:off x="424275" y="195217"/>
            <a:ext cx="7886700" cy="374799"/>
          </a:xfrm>
        </p:spPr>
        <p:txBody>
          <a:bodyPr>
            <a:noAutofit/>
          </a:bodyPr>
          <a:lstStyle/>
          <a:p>
            <a:r>
              <a:rPr lang="en-US" altLang="ja-JP" dirty="0"/>
              <a:t>7. </a:t>
            </a:r>
            <a:r>
              <a:rPr lang="ja-JP" altLang="en-US" dirty="0"/>
              <a:t>選定に</a:t>
            </a:r>
            <a:r>
              <a:rPr lang="ja-JP" altLang="en-US" dirty="0" smtClean="0"/>
              <a:t>ついて</a:t>
            </a:r>
            <a:endParaRPr kumimoji="1" lang="ja-JP" altLang="en-US" dirty="0"/>
          </a:p>
        </p:txBody>
      </p:sp>
      <p:sp>
        <p:nvSpPr>
          <p:cNvPr id="2" name="テキスト ボックス 1">
            <a:extLst>
              <a:ext uri="{FF2B5EF4-FFF2-40B4-BE49-F238E27FC236}">
                <a16:creationId xmlns:a16="http://schemas.microsoft.com/office/drawing/2014/main" xmlns="" id="{1E856C94-5A40-499F-8E77-12C4C5644062}"/>
              </a:ext>
            </a:extLst>
          </p:cNvPr>
          <p:cNvSpPr txBox="1"/>
          <p:nvPr/>
        </p:nvSpPr>
        <p:spPr>
          <a:xfrm>
            <a:off x="424275" y="1076359"/>
            <a:ext cx="8365395" cy="3351430"/>
          </a:xfrm>
          <a:prstGeom prst="rect">
            <a:avLst/>
          </a:prstGeom>
          <a:noFill/>
        </p:spPr>
        <p:txBody>
          <a:bodyPr wrap="square" lIns="68580" tIns="34290" rIns="68580" bIns="34290" rtlCol="0">
            <a:spAutoFit/>
          </a:bodyPr>
          <a:lstStyle/>
          <a:p>
            <a:pPr>
              <a:lnSpc>
                <a:spcPct val="120000"/>
              </a:lnSpc>
            </a:pPr>
            <a:r>
              <a:rPr lang="ja-JP" altLang="en-US" b="1" dirty="0">
                <a:latin typeface="+mn-ea"/>
              </a:rPr>
              <a:t>●利益相反関係に該当しないこと</a:t>
            </a:r>
            <a:endParaRPr lang="en-US" altLang="ja-JP" b="1" dirty="0">
              <a:latin typeface="+mn-ea"/>
            </a:endParaRPr>
          </a:p>
          <a:p>
            <a:pPr>
              <a:lnSpc>
                <a:spcPct val="120000"/>
              </a:lnSpc>
            </a:pPr>
            <a:r>
              <a:rPr lang="ja-JP" altLang="en-US" b="1" dirty="0">
                <a:latin typeface="+mn-ea"/>
              </a:rPr>
              <a:t>●事業プログラムの事業を適確、公正に実施できるガバナンス・コンプライアンス体制等</a:t>
            </a:r>
            <a:endParaRPr lang="en-US" altLang="ja-JP" b="1" dirty="0">
              <a:latin typeface="+mn-ea"/>
            </a:endParaRPr>
          </a:p>
          <a:p>
            <a:pPr>
              <a:lnSpc>
                <a:spcPct val="120000"/>
              </a:lnSpc>
            </a:pPr>
            <a:r>
              <a:rPr lang="ja-JP" altLang="en-US" b="1" dirty="0">
                <a:latin typeface="+mn-ea"/>
              </a:rPr>
              <a:t>　①</a:t>
            </a:r>
            <a:r>
              <a:rPr lang="ja-JP" altLang="en-US" dirty="0">
                <a:latin typeface="+mn-ea"/>
              </a:rPr>
              <a:t>ガバナンス・コンプライアンス体制等に関する以下の諸規程が備えられていること</a:t>
            </a:r>
            <a:endParaRPr lang="en-US" altLang="ja-JP" b="1" dirty="0">
              <a:latin typeface="+mn-ea"/>
            </a:endParaRPr>
          </a:p>
          <a:p>
            <a:pPr>
              <a:lnSpc>
                <a:spcPct val="120000"/>
              </a:lnSpc>
            </a:pPr>
            <a:r>
              <a:rPr kumimoji="1" lang="ja-JP" altLang="en-US" dirty="0">
                <a:latin typeface="+mn-ea"/>
              </a:rPr>
              <a:t>　  </a:t>
            </a:r>
            <a:r>
              <a:rPr lang="ja-JP" altLang="en-US" sz="1100" dirty="0">
                <a:latin typeface="+mn-ea"/>
              </a:rPr>
              <a:t>・コンプライアンス施策の検討、実施等を担う部署又は責任者が設置されていること</a:t>
            </a:r>
          </a:p>
          <a:p>
            <a:pPr>
              <a:lnSpc>
                <a:spcPct val="120000"/>
              </a:lnSpc>
            </a:pPr>
            <a:r>
              <a:rPr lang="ja-JP" altLang="en-US" sz="1100" dirty="0">
                <a:latin typeface="+mn-ea"/>
              </a:rPr>
              <a:t>　　・意思決定機関の運営規則や倫理規程、役員の報酬規程、情報公開規程等、組織運営を公正に</a:t>
            </a:r>
            <a:endParaRPr lang="en-US" altLang="ja-JP" sz="1100" dirty="0">
              <a:latin typeface="+mn-ea"/>
            </a:endParaRPr>
          </a:p>
          <a:p>
            <a:pPr>
              <a:lnSpc>
                <a:spcPct val="120000"/>
              </a:lnSpc>
            </a:pPr>
            <a:r>
              <a:rPr lang="ja-JP" altLang="en-US" sz="1100" dirty="0">
                <a:latin typeface="+mn-ea"/>
              </a:rPr>
              <a:t>　　　行うための必要な規程</a:t>
            </a:r>
          </a:p>
          <a:p>
            <a:pPr>
              <a:lnSpc>
                <a:spcPct val="120000"/>
              </a:lnSpc>
            </a:pPr>
            <a:r>
              <a:rPr lang="ja-JP" altLang="en-US" sz="1100" dirty="0">
                <a:latin typeface="+mn-ea"/>
              </a:rPr>
              <a:t>　　・不正行為や利益相反防止のための諸規程（</a:t>
            </a:r>
            <a:r>
              <a:rPr lang="en-US" altLang="ja-JP" sz="1100" dirty="0">
                <a:latin typeface="+mn-ea"/>
              </a:rPr>
              <a:t>JANPIA</a:t>
            </a:r>
            <a:r>
              <a:rPr lang="ja-JP" altLang="en-US" sz="1100" dirty="0">
                <a:latin typeface="+mn-ea"/>
              </a:rPr>
              <a:t>の諸規程を参考）</a:t>
            </a:r>
            <a:endParaRPr lang="en-US" altLang="ja-JP" sz="1100" dirty="0">
              <a:latin typeface="+mn-ea"/>
            </a:endParaRPr>
          </a:p>
          <a:p>
            <a:pPr>
              <a:lnSpc>
                <a:spcPct val="120000"/>
              </a:lnSpc>
            </a:pPr>
            <a:r>
              <a:rPr lang="ja-JP" altLang="en-US" sz="1100" dirty="0">
                <a:latin typeface="+mn-ea"/>
              </a:rPr>
              <a:t>　　・公益通報者保護法を踏まえた内部通報制度を整備し運用していること（民間事業者向けガイドラインを参考）</a:t>
            </a:r>
            <a:endParaRPr lang="en-US" altLang="ja-JP" sz="1100" dirty="0">
              <a:latin typeface="+mn-ea"/>
            </a:endParaRPr>
          </a:p>
          <a:p>
            <a:pPr>
              <a:lnSpc>
                <a:spcPct val="120000"/>
              </a:lnSpc>
            </a:pPr>
            <a:r>
              <a:rPr lang="ja-JP" altLang="en-US" sz="1100" dirty="0">
                <a:latin typeface="+mn-ea"/>
              </a:rPr>
              <a:t>　　・適確かつ公正に業務を遂行するために必要なトップマネジメント体制を備えていること</a:t>
            </a:r>
          </a:p>
          <a:p>
            <a:pPr>
              <a:lnSpc>
                <a:spcPct val="120000"/>
              </a:lnSpc>
            </a:pPr>
            <a:r>
              <a:rPr lang="ja-JP" altLang="en-US" sz="1100" dirty="0">
                <a:latin typeface="+mn-ea"/>
              </a:rPr>
              <a:t>　　・適切な資金のリスク管理を行うこと</a:t>
            </a:r>
          </a:p>
          <a:p>
            <a:pPr>
              <a:lnSpc>
                <a:spcPct val="120000"/>
              </a:lnSpc>
              <a:spcAft>
                <a:spcPts val="450"/>
              </a:spcAft>
            </a:pPr>
            <a:r>
              <a:rPr lang="ja-JP" altLang="en-US" sz="1100" dirty="0">
                <a:latin typeface="+mn-ea"/>
              </a:rPr>
              <a:t>　　</a:t>
            </a:r>
            <a:r>
              <a:rPr lang="en-US" altLang="ja-JP" sz="1100" dirty="0">
                <a:latin typeface="+mn-ea"/>
              </a:rPr>
              <a:t>※</a:t>
            </a:r>
            <a:r>
              <a:rPr lang="ja-JP" altLang="en-US" sz="1100" dirty="0">
                <a:latin typeface="+mn-ea"/>
              </a:rPr>
              <a:t>申請時に未整備である場合、</a:t>
            </a:r>
            <a:r>
              <a:rPr lang="en-US" altLang="ja-JP" sz="1100" dirty="0">
                <a:latin typeface="+mn-ea"/>
              </a:rPr>
              <a:t>JANPIA</a:t>
            </a:r>
            <a:r>
              <a:rPr lang="ja-JP" altLang="en-US" sz="1100" dirty="0">
                <a:latin typeface="+mn-ea"/>
              </a:rPr>
              <a:t>と資金分配団体との資金提供契約締結前までに整備する旨の誓約書を提出すること</a:t>
            </a:r>
          </a:p>
          <a:p>
            <a:pPr>
              <a:lnSpc>
                <a:spcPct val="120000"/>
              </a:lnSpc>
            </a:pPr>
            <a:r>
              <a:rPr kumimoji="1" lang="ja-JP" altLang="en-US" b="1" dirty="0">
                <a:latin typeface="+mn-ea"/>
              </a:rPr>
              <a:t>　②</a:t>
            </a:r>
            <a:r>
              <a:rPr kumimoji="1" lang="ja-JP" altLang="en-US" dirty="0">
                <a:latin typeface="+mn-ea"/>
              </a:rPr>
              <a:t>資金の使途の限定および区分整理、帳簿</a:t>
            </a:r>
            <a:r>
              <a:rPr lang="ja-JP" altLang="en-US" dirty="0">
                <a:latin typeface="+mn-ea"/>
              </a:rPr>
              <a:t>の</a:t>
            </a:r>
            <a:r>
              <a:rPr kumimoji="1" lang="ja-JP" altLang="en-US" dirty="0">
                <a:latin typeface="+mn-ea"/>
              </a:rPr>
              <a:t>備え</a:t>
            </a:r>
            <a:r>
              <a:rPr lang="ja-JP" altLang="en-US" dirty="0">
                <a:latin typeface="+mn-ea"/>
              </a:rPr>
              <a:t>つけられていること</a:t>
            </a:r>
            <a:endParaRPr kumimoji="1" lang="en-US" altLang="ja-JP" dirty="0">
              <a:latin typeface="+mn-ea"/>
            </a:endParaRPr>
          </a:p>
          <a:p>
            <a:pPr>
              <a:lnSpc>
                <a:spcPct val="120000"/>
              </a:lnSpc>
            </a:pPr>
            <a:r>
              <a:rPr kumimoji="1" lang="ja-JP" altLang="en-US" b="1" dirty="0">
                <a:latin typeface="+mn-ea"/>
              </a:rPr>
              <a:t>　③</a:t>
            </a:r>
            <a:r>
              <a:rPr kumimoji="1" lang="ja-JP" altLang="en-US" dirty="0">
                <a:latin typeface="+mn-ea"/>
              </a:rPr>
              <a:t>適正かつ効率的に予算</a:t>
            </a:r>
            <a:r>
              <a:rPr lang="ja-JP" altLang="en-US" dirty="0">
                <a:latin typeface="+mn-ea"/>
              </a:rPr>
              <a:t>を</a:t>
            </a:r>
            <a:r>
              <a:rPr kumimoji="1" lang="ja-JP" altLang="en-US" dirty="0">
                <a:latin typeface="+mn-ea"/>
              </a:rPr>
              <a:t>執行すること</a:t>
            </a:r>
            <a:endParaRPr lang="en-US" altLang="ja-JP" sz="900" dirty="0">
              <a:latin typeface="+mn-ea"/>
            </a:endParaRPr>
          </a:p>
          <a:p>
            <a:pPr>
              <a:lnSpc>
                <a:spcPct val="120000"/>
              </a:lnSpc>
            </a:pPr>
            <a:endParaRPr kumimoji="1" lang="ja-JP" altLang="en-US" dirty="0"/>
          </a:p>
        </p:txBody>
      </p:sp>
      <p:sp>
        <p:nvSpPr>
          <p:cNvPr id="5" name="正方形/長方形 4">
            <a:extLst>
              <a:ext uri="{FF2B5EF4-FFF2-40B4-BE49-F238E27FC236}">
                <a16:creationId xmlns:a16="http://schemas.microsoft.com/office/drawing/2014/main" xmlns="" id="{797B44BB-FD1D-9A43-B23F-04AFD718CB72}"/>
              </a:ext>
            </a:extLst>
          </p:cNvPr>
          <p:cNvSpPr/>
          <p:nvPr/>
        </p:nvSpPr>
        <p:spPr>
          <a:xfrm>
            <a:off x="424275" y="737796"/>
            <a:ext cx="1446550" cy="330860"/>
          </a:xfrm>
          <a:prstGeom prst="rect">
            <a:avLst/>
          </a:prstGeom>
        </p:spPr>
        <p:txBody>
          <a:bodyPr wrap="none" lIns="68580" tIns="34290" rIns="68580" bIns="34290">
            <a:spAutoFit/>
          </a:bodyPr>
          <a:lstStyle/>
          <a:p>
            <a:r>
              <a:rPr lang="ja-JP" altLang="en-US" sz="1700" b="1">
                <a:solidFill>
                  <a:srgbClr val="00B050"/>
                </a:solidFill>
              </a:rPr>
              <a:t>審査の着眼点</a:t>
            </a:r>
            <a:endParaRPr lang="en-US" altLang="ja-JP" sz="1700" b="1" dirty="0">
              <a:solidFill>
                <a:srgbClr val="00B050"/>
              </a:solidFill>
            </a:endParaRPr>
          </a:p>
        </p:txBody>
      </p:sp>
      <p:sp>
        <p:nvSpPr>
          <p:cNvPr id="7" name="フッター プレースホルダー 12">
            <a:extLst>
              <a:ext uri="{FF2B5EF4-FFF2-40B4-BE49-F238E27FC236}">
                <a16:creationId xmlns:a16="http://schemas.microsoft.com/office/drawing/2014/main" xmlns="" id="{AA47D58F-1462-41E2-B939-9046CA0F2412}"/>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404013995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xmlns="" id="{90B4CE55-9F20-40D0-86CF-406BD575217F}"/>
              </a:ext>
            </a:extLst>
          </p:cNvPr>
          <p:cNvSpPr>
            <a:spLocks noGrp="1"/>
          </p:cNvSpPr>
          <p:nvPr>
            <p:ph type="sldNum" sz="quarter" idx="12"/>
          </p:nvPr>
        </p:nvSpPr>
        <p:spPr/>
        <p:txBody>
          <a:bodyPr/>
          <a:lstStyle/>
          <a:p>
            <a:fld id="{A1F6A0AC-F2C6-4C21-B4A0-CF4BD5AB1286}" type="slidenum">
              <a:rPr lang="ja-JP" altLang="en-US" sz="800" b="1">
                <a:latin typeface="+mn-ea"/>
              </a:rPr>
              <a:pPr/>
              <a:t>17</a:t>
            </a:fld>
            <a:endParaRPr lang="ja-JP" altLang="en-US" sz="800" b="1" dirty="0">
              <a:latin typeface="+mn-ea"/>
            </a:endParaRPr>
          </a:p>
        </p:txBody>
      </p:sp>
      <p:sp>
        <p:nvSpPr>
          <p:cNvPr id="4" name="タイトル 3">
            <a:extLst>
              <a:ext uri="{FF2B5EF4-FFF2-40B4-BE49-F238E27FC236}">
                <a16:creationId xmlns:a16="http://schemas.microsoft.com/office/drawing/2014/main" xmlns="" id="{8144F40F-9C8D-4AEC-932A-2D52AB1E5F8A}"/>
              </a:ext>
            </a:extLst>
          </p:cNvPr>
          <p:cNvSpPr>
            <a:spLocks noGrp="1"/>
          </p:cNvSpPr>
          <p:nvPr>
            <p:ph type="title"/>
          </p:nvPr>
        </p:nvSpPr>
        <p:spPr/>
        <p:txBody>
          <a:bodyPr/>
          <a:lstStyle/>
          <a:p>
            <a:r>
              <a:rPr lang="en-US" altLang="ja-JP" dirty="0"/>
              <a:t>7. </a:t>
            </a:r>
            <a:r>
              <a:rPr lang="ja-JP" altLang="en-US" dirty="0"/>
              <a:t>選定に</a:t>
            </a:r>
            <a:r>
              <a:rPr lang="ja-JP" altLang="en-US" dirty="0" smtClean="0"/>
              <a:t>ついて　</a:t>
            </a:r>
            <a:r>
              <a:rPr kumimoji="1" lang="ja-JP" altLang="en-US" dirty="0" smtClean="0"/>
              <a:t>選定</a:t>
            </a:r>
            <a:r>
              <a:rPr kumimoji="1" lang="ja-JP" altLang="en-US" dirty="0"/>
              <a:t>の</a:t>
            </a:r>
            <a:r>
              <a:rPr kumimoji="1" lang="ja-JP" altLang="en-US" dirty="0" smtClean="0"/>
              <a:t>流れ：第一期</a:t>
            </a:r>
            <a:endParaRPr kumimoji="1" lang="ja-JP" altLang="en-US" dirty="0"/>
          </a:p>
        </p:txBody>
      </p:sp>
      <p:grpSp>
        <p:nvGrpSpPr>
          <p:cNvPr id="24" name="グループ化 23">
            <a:extLst>
              <a:ext uri="{FF2B5EF4-FFF2-40B4-BE49-F238E27FC236}">
                <a16:creationId xmlns:a16="http://schemas.microsoft.com/office/drawing/2014/main" xmlns="" id="{27CDC654-88A2-5942-95F4-EBC7F932B011}"/>
              </a:ext>
            </a:extLst>
          </p:cNvPr>
          <p:cNvGrpSpPr/>
          <p:nvPr/>
        </p:nvGrpSpPr>
        <p:grpSpPr>
          <a:xfrm>
            <a:off x="1487098" y="993423"/>
            <a:ext cx="5113515" cy="3413697"/>
            <a:chOff x="914269" y="1324564"/>
            <a:chExt cx="6818019" cy="4551596"/>
          </a:xfrm>
        </p:grpSpPr>
        <p:sp>
          <p:nvSpPr>
            <p:cNvPr id="16" name="正方形/長方形 15">
              <a:extLst>
                <a:ext uri="{FF2B5EF4-FFF2-40B4-BE49-F238E27FC236}">
                  <a16:creationId xmlns:a16="http://schemas.microsoft.com/office/drawing/2014/main" xmlns="" id="{B89C739B-3722-4E45-B0F4-F7AC95CE095A}"/>
                </a:ext>
              </a:extLst>
            </p:cNvPr>
            <p:cNvSpPr/>
            <p:nvPr/>
          </p:nvSpPr>
          <p:spPr>
            <a:xfrm>
              <a:off x="2807587" y="3203763"/>
              <a:ext cx="4924701" cy="2055976"/>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xmlns="" id="{F3F8F2D5-CAC1-D04C-A174-72F3249E5181}"/>
                </a:ext>
              </a:extLst>
            </p:cNvPr>
            <p:cNvSpPr/>
            <p:nvPr/>
          </p:nvSpPr>
          <p:spPr>
            <a:xfrm>
              <a:off x="2807587" y="1324564"/>
              <a:ext cx="4924701" cy="50423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n-ea"/>
                  <a:cs typeface="Times New Roman" panose="02020603050405020304" pitchFamily="18" charset="0"/>
                </a:rPr>
                <a:t>みらいベースにて公募要領公開</a:t>
              </a:r>
              <a:endParaRPr lang="ja-JP" altLang="en-US" b="1" dirty="0">
                <a:latin typeface="+mn-ea"/>
              </a:endParaRPr>
            </a:p>
          </p:txBody>
        </p:sp>
        <p:sp>
          <p:nvSpPr>
            <p:cNvPr id="10" name="正方形/長方形 9">
              <a:extLst>
                <a:ext uri="{FF2B5EF4-FFF2-40B4-BE49-F238E27FC236}">
                  <a16:creationId xmlns:a16="http://schemas.microsoft.com/office/drawing/2014/main" xmlns="" id="{38A8B6C4-CA28-9140-BB24-A1E5038E38CA}"/>
                </a:ext>
              </a:extLst>
            </p:cNvPr>
            <p:cNvSpPr/>
            <p:nvPr/>
          </p:nvSpPr>
          <p:spPr>
            <a:xfrm>
              <a:off x="1348353" y="1324564"/>
              <a:ext cx="968508" cy="4551596"/>
            </a:xfrm>
            <a:prstGeom prst="rect">
              <a:avLst/>
            </a:prstGeom>
            <a:solidFill>
              <a:srgbClr val="BD7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Rectangle 12">
              <a:extLst>
                <a:ext uri="{FF2B5EF4-FFF2-40B4-BE49-F238E27FC236}">
                  <a16:creationId xmlns:a16="http://schemas.microsoft.com/office/drawing/2014/main" xmlns="" id="{A8045454-CC49-462C-9E81-3006D53EA84E}"/>
                </a:ext>
              </a:extLst>
            </p:cNvPr>
            <p:cNvSpPr>
              <a:spLocks noChangeArrowheads="1"/>
            </p:cNvSpPr>
            <p:nvPr/>
          </p:nvSpPr>
          <p:spPr bwMode="auto">
            <a:xfrm>
              <a:off x="914269" y="1332631"/>
              <a:ext cx="1427866" cy="4487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algn="r">
                <a:lnSpc>
                  <a:spcPts val="1275"/>
                </a:lnSpc>
              </a:pPr>
              <a:r>
                <a:rPr lang="ja-JP" altLang="en-US" sz="1200" b="1" dirty="0">
                  <a:solidFill>
                    <a:schemeClr val="bg1"/>
                  </a:solidFill>
                  <a:latin typeface="+mn-ea"/>
                </a:rPr>
                <a:t>　  </a:t>
              </a:r>
              <a:r>
                <a:rPr lang="en-US" altLang="ja-JP" sz="1200" b="1" dirty="0" smtClean="0">
                  <a:solidFill>
                    <a:schemeClr val="bg1"/>
                  </a:solidFill>
                  <a:latin typeface="+mn-ea"/>
                </a:rPr>
                <a:t>8</a:t>
              </a:r>
              <a:r>
                <a:rPr lang="ja-JP" altLang="en-US" sz="1200" b="1" dirty="0" smtClean="0">
                  <a:solidFill>
                    <a:schemeClr val="bg1"/>
                  </a:solidFill>
                  <a:latin typeface="+mn-ea"/>
                </a:rPr>
                <a:t>月</a:t>
              </a:r>
              <a:r>
                <a:rPr lang="en-US" altLang="ja-JP" sz="1200" b="1" dirty="0" smtClean="0">
                  <a:solidFill>
                    <a:schemeClr val="bg1"/>
                  </a:solidFill>
                  <a:latin typeface="+mn-ea"/>
                </a:rPr>
                <a:t>11</a:t>
              </a:r>
              <a:r>
                <a:rPr lang="ja-JP" altLang="en-US" sz="1200" b="1" dirty="0" smtClean="0">
                  <a:solidFill>
                    <a:schemeClr val="bg1"/>
                  </a:solidFill>
                  <a:latin typeface="+mn-ea"/>
                </a:rPr>
                <a:t>日</a:t>
              </a:r>
              <a:endParaRPr lang="en-US" altLang="ja-JP" sz="1200" b="1" dirty="0">
                <a:solidFill>
                  <a:schemeClr val="bg1"/>
                </a:solidFill>
                <a:latin typeface="+mn-ea"/>
              </a:endParaRPr>
            </a:p>
            <a:p>
              <a:pPr algn="r">
                <a:lnSpc>
                  <a:spcPts val="1275"/>
                </a:lnSpc>
              </a:pPr>
              <a:endParaRPr lang="en-US" altLang="ja-JP" sz="2100" b="1" dirty="0">
                <a:solidFill>
                  <a:schemeClr val="bg1"/>
                </a:solidFill>
                <a:latin typeface="+mn-ea"/>
              </a:endParaRPr>
            </a:p>
            <a:p>
              <a:pPr algn="r">
                <a:lnSpc>
                  <a:spcPts val="1275"/>
                </a:lnSpc>
              </a:pPr>
              <a:endParaRPr lang="en-US" altLang="ja-JP" sz="1200" b="1" dirty="0" smtClean="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smtClean="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r>
                <a:rPr lang="ja-JP" altLang="en-US" sz="1200" b="1" dirty="0">
                  <a:solidFill>
                    <a:schemeClr val="bg1"/>
                  </a:solidFill>
                  <a:latin typeface="+mn-ea"/>
                </a:rPr>
                <a:t> </a:t>
              </a:r>
              <a:r>
                <a:rPr lang="en-US" altLang="ja-JP" sz="1200" b="1" dirty="0" smtClean="0">
                  <a:solidFill>
                    <a:schemeClr val="bg1"/>
                  </a:solidFill>
                  <a:latin typeface="+mn-ea"/>
                </a:rPr>
                <a:t>9</a:t>
              </a:r>
              <a:r>
                <a:rPr lang="ja-JP" altLang="en-US" sz="1200" b="1" dirty="0" smtClean="0">
                  <a:solidFill>
                    <a:schemeClr val="bg1"/>
                  </a:solidFill>
                  <a:latin typeface="+mn-ea"/>
                </a:rPr>
                <a:t>月</a:t>
              </a:r>
              <a:r>
                <a:rPr lang="en-US" altLang="ja-JP" sz="1200" b="1" dirty="0" smtClean="0">
                  <a:solidFill>
                    <a:schemeClr val="bg1"/>
                  </a:solidFill>
                  <a:latin typeface="+mn-ea"/>
                </a:rPr>
                <a:t>11</a:t>
              </a:r>
              <a:r>
                <a:rPr lang="ja-JP" altLang="en-US" sz="1200" b="1" dirty="0" smtClean="0">
                  <a:solidFill>
                    <a:schemeClr val="bg1"/>
                  </a:solidFill>
                  <a:latin typeface="+mn-ea"/>
                </a:rPr>
                <a:t>日</a:t>
              </a: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smtClean="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1200" b="1" dirty="0">
                <a:solidFill>
                  <a:schemeClr val="bg1"/>
                </a:solidFill>
                <a:latin typeface="+mn-ea"/>
              </a:endParaRPr>
            </a:p>
            <a:p>
              <a:pPr algn="r">
                <a:lnSpc>
                  <a:spcPts val="1275"/>
                </a:lnSpc>
              </a:pPr>
              <a:endParaRPr lang="en-US" altLang="ja-JP" sz="600" b="1" dirty="0">
                <a:solidFill>
                  <a:schemeClr val="bg1"/>
                </a:solidFill>
                <a:latin typeface="+mn-ea"/>
              </a:endParaRPr>
            </a:p>
            <a:p>
              <a:pPr algn="r">
                <a:lnSpc>
                  <a:spcPts val="1275"/>
                </a:lnSpc>
              </a:pPr>
              <a:r>
                <a:rPr lang="en-US" altLang="ja-JP" sz="1200" b="1" dirty="0">
                  <a:solidFill>
                    <a:schemeClr val="bg1"/>
                  </a:solidFill>
                  <a:latin typeface="+mn-ea"/>
                </a:rPr>
                <a:t>9</a:t>
              </a:r>
              <a:r>
                <a:rPr lang="ja-JP" altLang="en-US" sz="1200" b="1" dirty="0" smtClean="0">
                  <a:solidFill>
                    <a:schemeClr val="bg1"/>
                  </a:solidFill>
                  <a:latin typeface="+mn-ea"/>
                </a:rPr>
                <a:t>月</a:t>
              </a:r>
              <a:r>
                <a:rPr lang="en-US" altLang="ja-JP" sz="1200" b="1" dirty="0" smtClean="0">
                  <a:solidFill>
                    <a:schemeClr val="bg1"/>
                  </a:solidFill>
                  <a:latin typeface="+mn-ea"/>
                </a:rPr>
                <a:t>30</a:t>
              </a:r>
              <a:r>
                <a:rPr lang="ja-JP" altLang="en-US" sz="1200" b="1" dirty="0" smtClean="0">
                  <a:solidFill>
                    <a:schemeClr val="bg1"/>
                  </a:solidFill>
                  <a:latin typeface="+mn-ea"/>
                </a:rPr>
                <a:t>日</a:t>
              </a:r>
              <a:endParaRPr lang="en-US" altLang="ja-JP" sz="1200" b="1" dirty="0">
                <a:solidFill>
                  <a:schemeClr val="bg1"/>
                </a:solidFill>
                <a:latin typeface="+mn-ea"/>
              </a:endParaRPr>
            </a:p>
          </p:txBody>
        </p:sp>
        <p:sp>
          <p:nvSpPr>
            <p:cNvPr id="5" name="正方形/長方形 4">
              <a:extLst>
                <a:ext uri="{FF2B5EF4-FFF2-40B4-BE49-F238E27FC236}">
                  <a16:creationId xmlns:a16="http://schemas.microsoft.com/office/drawing/2014/main" xmlns="" id="{6E241692-6EFA-42DA-AC73-F617F2290EDB}"/>
                </a:ext>
              </a:extLst>
            </p:cNvPr>
            <p:cNvSpPr/>
            <p:nvPr/>
          </p:nvSpPr>
          <p:spPr>
            <a:xfrm>
              <a:off x="3098660" y="3302589"/>
              <a:ext cx="4342550" cy="1677383"/>
            </a:xfrm>
            <a:prstGeom prst="rect">
              <a:avLst/>
            </a:prstGeom>
          </p:spPr>
          <p:txBody>
            <a:bodyPr wrap="square">
              <a:spAutoFit/>
            </a:bodyPr>
            <a:lstStyle/>
            <a:p>
              <a:pPr algn="just">
                <a:spcAft>
                  <a:spcPts val="450"/>
                </a:spcAft>
              </a:pPr>
              <a:r>
                <a:rPr lang="en-US" altLang="ja-JP" sz="1200" kern="100" dirty="0">
                  <a:latin typeface="+mn-ea"/>
                  <a:cs typeface="Arial" panose="020B0604020202020204" pitchFamily="34" charset="0"/>
                </a:rPr>
                <a:t>【</a:t>
              </a:r>
              <a:r>
                <a:rPr lang="ja-JP" altLang="en-US" sz="1200" kern="100" dirty="0">
                  <a:latin typeface="+mn-ea"/>
                  <a:cs typeface="Arial" panose="020B0604020202020204" pitchFamily="34" charset="0"/>
                </a:rPr>
                <a:t>審査過程</a:t>
              </a:r>
              <a:r>
                <a:rPr lang="en-US" altLang="ja-JP" sz="1200" kern="100" dirty="0">
                  <a:latin typeface="+mn-ea"/>
                  <a:cs typeface="Arial" panose="020B0604020202020204" pitchFamily="34" charset="0"/>
                </a:rPr>
                <a:t>】</a:t>
              </a:r>
            </a:p>
            <a:p>
              <a:pPr marL="214313" indent="-79772" algn="just">
                <a:buFont typeface="Wingdings" panose="05000000000000000000" pitchFamily="2" charset="2"/>
                <a:buChar char="l"/>
              </a:pPr>
              <a:r>
                <a:rPr lang="ja-JP" altLang="en-US" sz="1200" kern="100" dirty="0">
                  <a:latin typeface="+mn-ea"/>
                  <a:cs typeface="Arial" panose="020B0604020202020204" pitchFamily="34" charset="0"/>
                </a:rPr>
                <a:t>予備審査：　</a:t>
              </a:r>
              <a:endParaRPr lang="en-US" altLang="ja-JP" sz="1200" kern="100" dirty="0">
                <a:latin typeface="+mn-ea"/>
                <a:cs typeface="Arial" panose="020B0604020202020204" pitchFamily="34" charset="0"/>
              </a:endParaRPr>
            </a:p>
            <a:p>
              <a:pPr algn="just"/>
              <a:r>
                <a:rPr lang="ja-JP" altLang="en-US" sz="1200" kern="100" dirty="0">
                  <a:latin typeface="+mn-ea"/>
                  <a:cs typeface="Arial" panose="020B0604020202020204" pitchFamily="34" charset="0"/>
                </a:rPr>
                <a:t>　・必要に応じ選定申請団体に説明を依頼</a:t>
              </a:r>
              <a:endParaRPr lang="en-US" altLang="ja-JP" sz="1200" kern="100" dirty="0">
                <a:latin typeface="+mn-ea"/>
                <a:cs typeface="Arial" panose="020B0604020202020204" pitchFamily="34" charset="0"/>
              </a:endParaRPr>
            </a:p>
            <a:p>
              <a:pPr algn="just"/>
              <a:r>
                <a:rPr lang="ja-JP" altLang="en-US" sz="1200" kern="100" dirty="0">
                  <a:latin typeface="+mn-ea"/>
                  <a:cs typeface="Arial" panose="020B0604020202020204" pitchFamily="34" charset="0"/>
                </a:rPr>
                <a:t>　　（選定申請団体へのヒアリング実施）</a:t>
              </a:r>
              <a:endParaRPr lang="en-US" altLang="ja-JP" sz="1200" kern="100" dirty="0">
                <a:latin typeface="+mn-ea"/>
                <a:cs typeface="Arial" panose="020B0604020202020204" pitchFamily="34" charset="0"/>
              </a:endParaRPr>
            </a:p>
            <a:p>
              <a:pPr algn="just"/>
              <a:endParaRPr lang="en-US" altLang="ja-JP" sz="600" kern="100" dirty="0">
                <a:latin typeface="+mn-ea"/>
                <a:cs typeface="Arial" panose="020B0604020202020204" pitchFamily="34" charset="0"/>
              </a:endParaRPr>
            </a:p>
            <a:p>
              <a:pPr marL="214313" indent="-79772" algn="just">
                <a:buFont typeface="Wingdings" panose="05000000000000000000" pitchFamily="2" charset="2"/>
                <a:buChar char="l"/>
              </a:pPr>
              <a:r>
                <a:rPr lang="ja-JP" altLang="en-US" sz="1200" kern="100" dirty="0">
                  <a:latin typeface="+mn-ea"/>
                  <a:cs typeface="Arial" panose="020B0604020202020204" pitchFamily="34" charset="0"/>
                </a:rPr>
                <a:t>審査会議にて審査</a:t>
              </a:r>
              <a:endParaRPr lang="en-US" altLang="ja-JP" sz="1200" kern="100" dirty="0">
                <a:latin typeface="+mn-ea"/>
                <a:cs typeface="Arial" panose="020B0604020202020204" pitchFamily="34" charset="0"/>
              </a:endParaRPr>
            </a:p>
            <a:p>
              <a:pPr algn="just"/>
              <a:endParaRPr lang="en-US" altLang="ja-JP" sz="600" kern="100" dirty="0">
                <a:latin typeface="+mn-ea"/>
                <a:cs typeface="Arial" panose="020B0604020202020204" pitchFamily="34" charset="0"/>
              </a:endParaRPr>
            </a:p>
          </p:txBody>
        </p:sp>
        <p:cxnSp>
          <p:nvCxnSpPr>
            <p:cNvPr id="14" name="直線矢印コネクタ 13">
              <a:extLst>
                <a:ext uri="{FF2B5EF4-FFF2-40B4-BE49-F238E27FC236}">
                  <a16:creationId xmlns:a16="http://schemas.microsoft.com/office/drawing/2014/main" xmlns="" id="{36F97F0F-339E-8144-9818-F543C84144DC}"/>
                </a:ext>
              </a:extLst>
            </p:cNvPr>
            <p:cNvCxnSpPr>
              <a:cxnSpLocks/>
            </p:cNvCxnSpPr>
            <p:nvPr/>
          </p:nvCxnSpPr>
          <p:spPr>
            <a:xfrm>
              <a:off x="2562224" y="1324564"/>
              <a:ext cx="0" cy="4551596"/>
            </a:xfrm>
            <a:prstGeom prst="straightConnector1">
              <a:avLst/>
            </a:prstGeom>
            <a:ln w="25400">
              <a:solidFill>
                <a:srgbClr val="00B050"/>
              </a:solidFill>
              <a:tailEnd type="triangle" w="lg" len="lg"/>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xmlns="" id="{A3E8269A-97D9-1A41-9DC5-CADE6CBA1BC8}"/>
                </a:ext>
              </a:extLst>
            </p:cNvPr>
            <p:cNvSpPr/>
            <p:nvPr/>
          </p:nvSpPr>
          <p:spPr>
            <a:xfrm>
              <a:off x="2807587" y="1959994"/>
              <a:ext cx="4924701" cy="50423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b="1" dirty="0" smtClean="0">
                  <a:latin typeface="+mn-ea"/>
                </a:rPr>
                <a:t>オンライン公募</a:t>
              </a:r>
              <a:r>
                <a:rPr lang="ja-JP" altLang="en-US" b="1" dirty="0">
                  <a:latin typeface="+mn-ea"/>
                </a:rPr>
                <a:t>説明会を実施</a:t>
              </a:r>
            </a:p>
          </p:txBody>
        </p:sp>
        <p:sp>
          <p:nvSpPr>
            <p:cNvPr id="22" name="正方形/長方形 21">
              <a:extLst>
                <a:ext uri="{FF2B5EF4-FFF2-40B4-BE49-F238E27FC236}">
                  <a16:creationId xmlns:a16="http://schemas.microsoft.com/office/drawing/2014/main" xmlns="" id="{D6F766E7-DA55-8245-8130-2C57D3DC8EAF}"/>
                </a:ext>
              </a:extLst>
            </p:cNvPr>
            <p:cNvSpPr/>
            <p:nvPr/>
          </p:nvSpPr>
          <p:spPr>
            <a:xfrm>
              <a:off x="2807587" y="2595425"/>
              <a:ext cx="4924701" cy="50423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b="1" dirty="0">
                  <a:latin typeface="+mn-ea"/>
                </a:rPr>
                <a:t>申請受付（締め切り</a:t>
              </a:r>
              <a:r>
                <a:rPr lang="ja-JP" altLang="en-US" b="1" dirty="0" smtClean="0">
                  <a:latin typeface="+mn-ea"/>
                </a:rPr>
                <a:t>：</a:t>
              </a:r>
              <a:r>
                <a:rPr lang="en-US" altLang="ja-JP" b="1" dirty="0" smtClean="0">
                  <a:latin typeface="+mn-ea"/>
                </a:rPr>
                <a:t>9</a:t>
              </a:r>
              <a:r>
                <a:rPr lang="ja-JP" altLang="en-US" b="1" dirty="0" smtClean="0">
                  <a:latin typeface="+mn-ea"/>
                </a:rPr>
                <a:t>月</a:t>
              </a:r>
              <a:r>
                <a:rPr lang="en-US" altLang="ja-JP" b="1" dirty="0" smtClean="0">
                  <a:latin typeface="+mn-ea"/>
                </a:rPr>
                <a:t>11</a:t>
              </a:r>
              <a:r>
                <a:rPr lang="ja-JP" altLang="en-US" b="1" dirty="0" smtClean="0">
                  <a:latin typeface="+mn-ea"/>
                </a:rPr>
                <a:t>日</a:t>
              </a:r>
              <a:r>
                <a:rPr lang="en-US" altLang="ja-JP" b="1" dirty="0">
                  <a:latin typeface="+mn-ea"/>
                </a:rPr>
                <a:t>(</a:t>
              </a:r>
              <a:r>
                <a:rPr lang="ja-JP" altLang="en-US" b="1" dirty="0">
                  <a:latin typeface="+mn-ea"/>
                </a:rPr>
                <a:t>金</a:t>
              </a:r>
              <a:r>
                <a:rPr lang="en-US" altLang="ja-JP" b="1" dirty="0">
                  <a:latin typeface="+mn-ea"/>
                </a:rPr>
                <a:t>)17</a:t>
              </a:r>
              <a:r>
                <a:rPr lang="ja-JP" altLang="en-US" b="1" dirty="0">
                  <a:latin typeface="+mn-ea"/>
                </a:rPr>
                <a:t>時）</a:t>
              </a:r>
              <a:endParaRPr lang="ja-JP" altLang="en-US" b="1" dirty="0">
                <a:solidFill>
                  <a:schemeClr val="tx1"/>
                </a:solidFill>
                <a:latin typeface="+mn-ea"/>
              </a:endParaRPr>
            </a:p>
          </p:txBody>
        </p:sp>
        <p:sp>
          <p:nvSpPr>
            <p:cNvPr id="23" name="正方形/長方形 22">
              <a:extLst>
                <a:ext uri="{FF2B5EF4-FFF2-40B4-BE49-F238E27FC236}">
                  <a16:creationId xmlns:a16="http://schemas.microsoft.com/office/drawing/2014/main" xmlns="" id="{5763ABAA-0380-2C47-A300-961D25325D0E}"/>
                </a:ext>
              </a:extLst>
            </p:cNvPr>
            <p:cNvSpPr/>
            <p:nvPr/>
          </p:nvSpPr>
          <p:spPr>
            <a:xfrm>
              <a:off x="2807587" y="5371924"/>
              <a:ext cx="4924701" cy="50423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0075">
                <a:lnSpc>
                  <a:spcPct val="90000"/>
                </a:lnSpc>
                <a:spcBef>
                  <a:spcPct val="0"/>
                </a:spcBef>
                <a:spcAft>
                  <a:spcPct val="35000"/>
                </a:spcAft>
              </a:pPr>
              <a:r>
                <a:rPr lang="ja-JP" altLang="en-US" b="1" dirty="0">
                  <a:solidFill>
                    <a:schemeClr val="bg1"/>
                  </a:solidFill>
                  <a:latin typeface="+mn-ea"/>
                </a:rPr>
                <a:t>実行団体決定・通知</a:t>
              </a:r>
            </a:p>
          </p:txBody>
        </p:sp>
      </p:grpSp>
      <p:sp>
        <p:nvSpPr>
          <p:cNvPr id="17" name="フッター プレースホルダー 12">
            <a:extLst>
              <a:ext uri="{FF2B5EF4-FFF2-40B4-BE49-F238E27FC236}">
                <a16:creationId xmlns:a16="http://schemas.microsoft.com/office/drawing/2014/main" xmlns="" id="{ABF7676D-87E3-49C2-B77D-0663DD4CA73C}"/>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386220615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a:extLst>
              <a:ext uri="{FF2B5EF4-FFF2-40B4-BE49-F238E27FC236}">
                <a16:creationId xmlns:a16="http://schemas.microsoft.com/office/drawing/2014/main" xmlns="" id="{DAC5F352-D4BA-4ECB-B46C-E28731ECB912}"/>
              </a:ext>
            </a:extLst>
          </p:cNvPr>
          <p:cNvSpPr>
            <a:spLocks noGrp="1"/>
          </p:cNvSpPr>
          <p:nvPr>
            <p:ph type="sldNum" sz="quarter" idx="12"/>
          </p:nvPr>
        </p:nvSpPr>
        <p:spPr/>
        <p:txBody>
          <a:bodyPr/>
          <a:lstStyle/>
          <a:p>
            <a:fld id="{A1F6A0AC-F2C6-4C21-B4A0-CF4BD5AB1286}" type="slidenum">
              <a:rPr lang="ja-JP" altLang="en-US" sz="800" b="1"/>
              <a:pPr/>
              <a:t>18</a:t>
            </a:fld>
            <a:endParaRPr lang="ja-JP" altLang="en-US" sz="800" b="1" dirty="0"/>
          </a:p>
        </p:txBody>
      </p:sp>
      <p:sp>
        <p:nvSpPr>
          <p:cNvPr id="4" name="タイトル 3">
            <a:extLst>
              <a:ext uri="{FF2B5EF4-FFF2-40B4-BE49-F238E27FC236}">
                <a16:creationId xmlns:a16="http://schemas.microsoft.com/office/drawing/2014/main" xmlns="" id="{24C9C25C-25A2-4B1F-BAA7-13BA6DE73CDB}"/>
              </a:ext>
            </a:extLst>
          </p:cNvPr>
          <p:cNvSpPr>
            <a:spLocks noGrp="1"/>
          </p:cNvSpPr>
          <p:nvPr>
            <p:ph type="title"/>
          </p:nvPr>
        </p:nvSpPr>
        <p:spPr/>
        <p:txBody>
          <a:bodyPr>
            <a:noAutofit/>
          </a:bodyPr>
          <a:lstStyle/>
          <a:p>
            <a:r>
              <a:rPr lang="en-US" altLang="ja-JP" dirty="0"/>
              <a:t>7. </a:t>
            </a:r>
            <a:r>
              <a:rPr lang="ja-JP" altLang="en-US" dirty="0"/>
              <a:t>選定に</a:t>
            </a:r>
            <a:r>
              <a:rPr lang="ja-JP" altLang="en-US" dirty="0" smtClean="0"/>
              <a:t>ついて：審査</a:t>
            </a:r>
            <a:r>
              <a:rPr lang="ja-JP" altLang="en-US" dirty="0"/>
              <a:t>結果の通知</a:t>
            </a:r>
          </a:p>
        </p:txBody>
      </p:sp>
      <p:sp>
        <p:nvSpPr>
          <p:cNvPr id="6" name="正方形/長方形 5">
            <a:extLst>
              <a:ext uri="{FF2B5EF4-FFF2-40B4-BE49-F238E27FC236}">
                <a16:creationId xmlns:a16="http://schemas.microsoft.com/office/drawing/2014/main" xmlns="" id="{27F656DE-99C6-4379-9E6D-33B5A7AE186E}"/>
              </a:ext>
            </a:extLst>
          </p:cNvPr>
          <p:cNvSpPr/>
          <p:nvPr/>
        </p:nvSpPr>
        <p:spPr>
          <a:xfrm>
            <a:off x="748418" y="1752938"/>
            <a:ext cx="8284214" cy="438582"/>
          </a:xfrm>
          <a:prstGeom prst="rect">
            <a:avLst/>
          </a:prstGeom>
        </p:spPr>
        <p:txBody>
          <a:bodyPr wrap="square" lIns="68580" tIns="34290" rIns="68580" bIns="34290">
            <a:spAutoFit/>
          </a:bodyPr>
          <a:lstStyle/>
          <a:p>
            <a:r>
              <a:rPr lang="ja-JP" altLang="en-US" sz="2400" dirty="0">
                <a:solidFill>
                  <a:srgbClr val="00B050"/>
                </a:solidFill>
                <a:latin typeface="+mn-ea"/>
                <a:cs typeface="Times New Roman" panose="02020603050405020304" pitchFamily="18" charset="0"/>
              </a:rPr>
              <a:t>審査</a:t>
            </a:r>
            <a:r>
              <a:rPr lang="ja-JP" altLang="en-US" sz="2400" dirty="0" smtClean="0">
                <a:solidFill>
                  <a:srgbClr val="00B050"/>
                </a:solidFill>
                <a:latin typeface="+mn-ea"/>
                <a:cs typeface="Times New Roman" panose="02020603050405020304" pitchFamily="18" charset="0"/>
              </a:rPr>
              <a:t>結果はホームページで公開し申請団体へは</a:t>
            </a:r>
            <a:r>
              <a:rPr lang="ja-JP" altLang="ja-JP" sz="2400" b="1" u="sng" dirty="0" smtClean="0">
                <a:solidFill>
                  <a:srgbClr val="00B050"/>
                </a:solidFill>
                <a:latin typeface="+mn-ea"/>
                <a:cs typeface="Times New Roman" panose="02020603050405020304" pitchFamily="18" charset="0"/>
              </a:rPr>
              <a:t>文書</a:t>
            </a:r>
            <a:r>
              <a:rPr lang="ja-JP" altLang="en-US" sz="2400" b="1" u="sng" dirty="0" smtClean="0">
                <a:solidFill>
                  <a:srgbClr val="00B050"/>
                </a:solidFill>
                <a:latin typeface="+mn-ea"/>
                <a:cs typeface="Times New Roman" panose="02020603050405020304" pitchFamily="18" charset="0"/>
              </a:rPr>
              <a:t>を送付</a:t>
            </a:r>
            <a:endParaRPr lang="en-US" altLang="ja-JP" sz="2400" b="1" u="sng" dirty="0">
              <a:solidFill>
                <a:srgbClr val="00B050"/>
              </a:solidFill>
              <a:latin typeface="+mn-ea"/>
              <a:cs typeface="Times New Roman" panose="02020603050405020304" pitchFamily="18" charset="0"/>
            </a:endParaRPr>
          </a:p>
        </p:txBody>
      </p:sp>
      <p:sp>
        <p:nvSpPr>
          <p:cNvPr id="9" name="正方形/長方形 8">
            <a:extLst>
              <a:ext uri="{FF2B5EF4-FFF2-40B4-BE49-F238E27FC236}">
                <a16:creationId xmlns:a16="http://schemas.microsoft.com/office/drawing/2014/main" xmlns="" id="{6089A5F8-9EC9-DC40-AD73-2EBF458462F0}"/>
              </a:ext>
            </a:extLst>
          </p:cNvPr>
          <p:cNvSpPr/>
          <p:nvPr/>
        </p:nvSpPr>
        <p:spPr>
          <a:xfrm>
            <a:off x="567007" y="1709652"/>
            <a:ext cx="92999" cy="47293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solidFill>
                <a:srgbClr val="2E8ACB"/>
              </a:solidFill>
            </a:endParaRPr>
          </a:p>
        </p:txBody>
      </p:sp>
      <p:grpSp>
        <p:nvGrpSpPr>
          <p:cNvPr id="2" name="グループ化 1">
            <a:extLst>
              <a:ext uri="{FF2B5EF4-FFF2-40B4-BE49-F238E27FC236}">
                <a16:creationId xmlns:a16="http://schemas.microsoft.com/office/drawing/2014/main" xmlns="" id="{394D7310-DEEC-B34B-B741-D8FBCDEA66F4}"/>
              </a:ext>
            </a:extLst>
          </p:cNvPr>
          <p:cNvGrpSpPr/>
          <p:nvPr/>
        </p:nvGrpSpPr>
        <p:grpSpPr>
          <a:xfrm>
            <a:off x="567007" y="2505412"/>
            <a:ext cx="7791359" cy="1726032"/>
            <a:chOff x="756010" y="3340551"/>
            <a:chExt cx="8348830" cy="2301376"/>
          </a:xfrm>
        </p:grpSpPr>
        <p:sp>
          <p:nvSpPr>
            <p:cNvPr id="3" name="正方形/長方形 2">
              <a:extLst>
                <a:ext uri="{FF2B5EF4-FFF2-40B4-BE49-F238E27FC236}">
                  <a16:creationId xmlns:a16="http://schemas.microsoft.com/office/drawing/2014/main" xmlns="" id="{9E094087-BD16-1546-9BFB-E671109B5E3D}"/>
                </a:ext>
              </a:extLst>
            </p:cNvPr>
            <p:cNvSpPr/>
            <p:nvPr/>
          </p:nvSpPr>
          <p:spPr>
            <a:xfrm>
              <a:off x="1195029" y="3949157"/>
              <a:ext cx="7909811" cy="1692770"/>
            </a:xfrm>
            <a:prstGeom prst="rect">
              <a:avLst/>
            </a:prstGeom>
          </p:spPr>
          <p:txBody>
            <a:bodyPr wrap="square">
              <a:spAutoFit/>
            </a:bodyPr>
            <a:lstStyle/>
            <a:p>
              <a:r>
                <a:rPr lang="ja-JP" altLang="en-US" sz="1800" dirty="0">
                  <a:latin typeface="+mn-ea"/>
                  <a:cs typeface="Times New Roman" panose="02020603050405020304" pitchFamily="18" charset="0"/>
                </a:rPr>
                <a:t>・</a:t>
              </a:r>
              <a:r>
                <a:rPr lang="ja-JP" altLang="ja-JP" sz="1800" dirty="0">
                  <a:latin typeface="+mn-ea"/>
                  <a:cs typeface="Times New Roman" panose="02020603050405020304" pitchFamily="18" charset="0"/>
                </a:rPr>
                <a:t>選定過程</a:t>
              </a:r>
              <a:r>
                <a:rPr lang="ja-JP" altLang="en-US" sz="1800" dirty="0">
                  <a:latin typeface="+mn-ea"/>
                  <a:cs typeface="Times New Roman" panose="02020603050405020304" pitchFamily="18" charset="0"/>
                </a:rPr>
                <a:t>、</a:t>
              </a:r>
              <a:r>
                <a:rPr lang="ja-JP" altLang="ja-JP" sz="1800" dirty="0">
                  <a:latin typeface="+mn-ea"/>
                  <a:cs typeface="Times New Roman" panose="02020603050405020304" pitchFamily="18" charset="0"/>
                </a:rPr>
                <a:t>選定（不選定）理由</a:t>
              </a:r>
              <a:r>
                <a:rPr lang="ja-JP" altLang="en-US" sz="1800" dirty="0">
                  <a:latin typeface="+mn-ea"/>
                  <a:cs typeface="Times New Roman" panose="02020603050405020304" pitchFamily="18" charset="0"/>
                </a:rPr>
                <a:t>、</a:t>
              </a:r>
              <a:r>
                <a:rPr lang="ja-JP" altLang="ja-JP" sz="1800" dirty="0">
                  <a:latin typeface="+mn-ea"/>
                  <a:cs typeface="Times New Roman" panose="02020603050405020304" pitchFamily="18" charset="0"/>
                </a:rPr>
                <a:t>改善すべき点</a:t>
              </a:r>
              <a:r>
                <a:rPr lang="ja-JP" altLang="en-US" sz="1800" dirty="0">
                  <a:latin typeface="+mn-ea"/>
                  <a:cs typeface="Times New Roman" panose="02020603050405020304" pitchFamily="18" charset="0"/>
                </a:rPr>
                <a:t>　</a:t>
              </a:r>
              <a:endParaRPr lang="en-US" altLang="ja-JP" sz="1800" dirty="0">
                <a:latin typeface="+mn-ea"/>
                <a:cs typeface="Times New Roman" panose="02020603050405020304" pitchFamily="18" charset="0"/>
              </a:endParaRPr>
            </a:p>
            <a:p>
              <a:r>
                <a:rPr lang="ja-JP" altLang="en-US" sz="1800" dirty="0">
                  <a:latin typeface="+mn-ea"/>
                  <a:cs typeface="Times New Roman" panose="02020603050405020304" pitchFamily="18" charset="0"/>
                </a:rPr>
                <a:t>・</a:t>
              </a:r>
              <a:r>
                <a:rPr lang="ja-JP" altLang="ja-JP" sz="1800" dirty="0">
                  <a:latin typeface="+mn-ea"/>
                  <a:cs typeface="Times New Roman" panose="02020603050405020304" pitchFamily="18" charset="0"/>
                </a:rPr>
                <a:t>選定事業</a:t>
              </a:r>
              <a:r>
                <a:rPr lang="ja-JP" altLang="en-US" sz="1800" dirty="0">
                  <a:latin typeface="+mn-ea"/>
                  <a:cs typeface="Times New Roman" panose="02020603050405020304" pitchFamily="18" charset="0"/>
                </a:rPr>
                <a:t>の</a:t>
              </a:r>
              <a:r>
                <a:rPr lang="ja-JP" altLang="ja-JP" sz="1800" dirty="0">
                  <a:latin typeface="+mn-ea"/>
                  <a:cs typeface="Times New Roman" panose="02020603050405020304" pitchFamily="18" charset="0"/>
                </a:rPr>
                <a:t>助成総額、各年度の助成見込み額</a:t>
              </a:r>
              <a:r>
                <a:rPr lang="ja-JP" altLang="en-US" sz="1800" dirty="0">
                  <a:latin typeface="+mn-ea"/>
                  <a:cs typeface="Times New Roman" panose="02020603050405020304" pitchFamily="18" charset="0"/>
                </a:rPr>
                <a:t>、</a:t>
              </a:r>
              <a:r>
                <a:rPr lang="ja-JP" altLang="ja-JP" sz="1800" dirty="0">
                  <a:latin typeface="+mn-ea"/>
                  <a:cs typeface="Times New Roman" panose="02020603050405020304" pitchFamily="18" charset="0"/>
                </a:rPr>
                <a:t>根拠等</a:t>
              </a:r>
              <a:endParaRPr lang="en-US" altLang="ja-JP" sz="1800" dirty="0">
                <a:latin typeface="+mn-ea"/>
                <a:cs typeface="Times New Roman" panose="02020603050405020304" pitchFamily="18" charset="0"/>
              </a:endParaRPr>
            </a:p>
            <a:p>
              <a:pPr>
                <a:lnSpc>
                  <a:spcPct val="150000"/>
                </a:lnSpc>
              </a:pPr>
              <a:r>
                <a:rPr lang="en-US" altLang="ja-JP" sz="1500" dirty="0">
                  <a:latin typeface="+mn-ea"/>
                </a:rPr>
                <a:t>※</a:t>
              </a:r>
              <a:r>
                <a:rPr lang="ja-JP" altLang="en-US" sz="1500" dirty="0">
                  <a:latin typeface="+mn-ea"/>
                </a:rPr>
                <a:t>ただし、選定申請団体の権利その他正当な利益が損なわれないように留意します。 </a:t>
              </a:r>
            </a:p>
            <a:p>
              <a:endParaRPr lang="ja-JP" altLang="en-US" sz="1800" dirty="0">
                <a:latin typeface="+mn-ea"/>
              </a:endParaRPr>
            </a:p>
          </p:txBody>
        </p:sp>
        <p:sp>
          <p:nvSpPr>
            <p:cNvPr id="5" name="正方形/長方形 4">
              <a:extLst>
                <a:ext uri="{FF2B5EF4-FFF2-40B4-BE49-F238E27FC236}">
                  <a16:creationId xmlns:a16="http://schemas.microsoft.com/office/drawing/2014/main" xmlns="" id="{E2D8005E-C1A8-9243-89DD-C1A2E6CC8356}"/>
                </a:ext>
              </a:extLst>
            </p:cNvPr>
            <p:cNvSpPr/>
            <p:nvPr/>
          </p:nvSpPr>
          <p:spPr>
            <a:xfrm>
              <a:off x="1048673" y="3340551"/>
              <a:ext cx="2506465" cy="615553"/>
            </a:xfrm>
            <a:prstGeom prst="rect">
              <a:avLst/>
            </a:prstGeom>
          </p:spPr>
          <p:txBody>
            <a:bodyPr wrap="none">
              <a:spAutoFit/>
            </a:bodyPr>
            <a:lstStyle/>
            <a:p>
              <a:r>
                <a:rPr lang="ja-JP" altLang="en-US" sz="2400" b="1" u="sng" dirty="0">
                  <a:solidFill>
                    <a:srgbClr val="00B050"/>
                  </a:solidFill>
                  <a:latin typeface="+mn-ea"/>
                  <a:cs typeface="Times New Roman" panose="02020603050405020304" pitchFamily="18" charset="0"/>
                </a:rPr>
                <a:t>選定情報を公開</a:t>
              </a:r>
              <a:endParaRPr lang="ja-JP" altLang="en-US" sz="2400" dirty="0">
                <a:solidFill>
                  <a:srgbClr val="00B050"/>
                </a:solidFill>
              </a:endParaRPr>
            </a:p>
          </p:txBody>
        </p:sp>
        <p:sp>
          <p:nvSpPr>
            <p:cNvPr id="11" name="正方形/長方形 10">
              <a:extLst>
                <a:ext uri="{FF2B5EF4-FFF2-40B4-BE49-F238E27FC236}">
                  <a16:creationId xmlns:a16="http://schemas.microsoft.com/office/drawing/2014/main" xmlns="" id="{0D50B0F6-4786-3E43-8302-5494E7131B85}"/>
                </a:ext>
              </a:extLst>
            </p:cNvPr>
            <p:cNvSpPr/>
            <p:nvPr/>
          </p:nvSpPr>
          <p:spPr>
            <a:xfrm>
              <a:off x="756010" y="3342570"/>
              <a:ext cx="123998" cy="158599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E8ACB"/>
                </a:solidFill>
              </a:endParaRPr>
            </a:p>
          </p:txBody>
        </p:sp>
      </p:grpSp>
      <p:sp>
        <p:nvSpPr>
          <p:cNvPr id="12" name="フッター プレースホルダー 12">
            <a:extLst>
              <a:ext uri="{FF2B5EF4-FFF2-40B4-BE49-F238E27FC236}">
                <a16:creationId xmlns:a16="http://schemas.microsoft.com/office/drawing/2014/main" xmlns="" id="{691595EC-CC65-4B5B-80B3-6DAFD85BCEC4}"/>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366504054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xmlns="" id="{1F84F865-582E-364F-9EE5-5F5453D68964}"/>
              </a:ext>
            </a:extLst>
          </p:cNvPr>
          <p:cNvSpPr/>
          <p:nvPr/>
        </p:nvSpPr>
        <p:spPr>
          <a:xfrm>
            <a:off x="1684868" y="842418"/>
            <a:ext cx="906940" cy="3061998"/>
          </a:xfrm>
          <a:prstGeom prst="rect">
            <a:avLst/>
          </a:prstGeom>
          <a:solidFill>
            <a:srgbClr val="BD7F2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p>
        </p:txBody>
      </p:sp>
      <p:sp>
        <p:nvSpPr>
          <p:cNvPr id="7" name="スライド番号プレースホルダー 6">
            <a:extLst>
              <a:ext uri="{FF2B5EF4-FFF2-40B4-BE49-F238E27FC236}">
                <a16:creationId xmlns:a16="http://schemas.microsoft.com/office/drawing/2014/main" xmlns="" id="{4503521F-DF29-49C0-946C-6165E79A661F}"/>
              </a:ext>
            </a:extLst>
          </p:cNvPr>
          <p:cNvSpPr>
            <a:spLocks noGrp="1"/>
          </p:cNvSpPr>
          <p:nvPr>
            <p:ph type="sldNum" sz="quarter" idx="12"/>
          </p:nvPr>
        </p:nvSpPr>
        <p:spPr/>
        <p:txBody>
          <a:bodyPr/>
          <a:lstStyle/>
          <a:p>
            <a:fld id="{A1F6A0AC-F2C6-4C21-B4A0-CF4BD5AB1286}" type="slidenum">
              <a:rPr lang="ja-JP" altLang="en-US" sz="800" b="1"/>
              <a:pPr/>
              <a:t>19</a:t>
            </a:fld>
            <a:endParaRPr lang="ja-JP" altLang="en-US" sz="800" b="1" dirty="0"/>
          </a:p>
        </p:txBody>
      </p:sp>
      <p:sp>
        <p:nvSpPr>
          <p:cNvPr id="4" name="タイトル 3">
            <a:extLst>
              <a:ext uri="{FF2B5EF4-FFF2-40B4-BE49-F238E27FC236}">
                <a16:creationId xmlns:a16="http://schemas.microsoft.com/office/drawing/2014/main" xmlns="" id="{8144F40F-9C8D-4AEC-932A-2D52AB1E5F8A}"/>
              </a:ext>
            </a:extLst>
          </p:cNvPr>
          <p:cNvSpPr>
            <a:spLocks noGrp="1"/>
          </p:cNvSpPr>
          <p:nvPr>
            <p:ph type="title"/>
          </p:nvPr>
        </p:nvSpPr>
        <p:spPr/>
        <p:txBody>
          <a:bodyPr/>
          <a:lstStyle/>
          <a:p>
            <a:r>
              <a:rPr kumimoji="1" lang="ja-JP" altLang="en-US" dirty="0" smtClean="0"/>
              <a:t>８</a:t>
            </a:r>
            <a:r>
              <a:rPr kumimoji="1" lang="en-US" altLang="ja-JP" dirty="0" smtClean="0"/>
              <a:t>. </a:t>
            </a:r>
            <a:r>
              <a:rPr kumimoji="1" lang="ja-JP" altLang="en-US" dirty="0" smtClean="0"/>
              <a:t>事業実施について</a:t>
            </a:r>
            <a:endParaRPr kumimoji="1" lang="ja-JP" altLang="en-US" dirty="0"/>
          </a:p>
        </p:txBody>
      </p:sp>
      <p:sp>
        <p:nvSpPr>
          <p:cNvPr id="16" name="正方形/長方形 15">
            <a:extLst>
              <a:ext uri="{FF2B5EF4-FFF2-40B4-BE49-F238E27FC236}">
                <a16:creationId xmlns:a16="http://schemas.microsoft.com/office/drawing/2014/main" xmlns="" id="{675E2A74-1354-3F4D-A163-78D41C4355FE}"/>
              </a:ext>
            </a:extLst>
          </p:cNvPr>
          <p:cNvSpPr/>
          <p:nvPr/>
        </p:nvSpPr>
        <p:spPr>
          <a:xfrm>
            <a:off x="2992507" y="1157066"/>
            <a:ext cx="4561541" cy="97519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p>
        </p:txBody>
      </p:sp>
      <p:sp>
        <p:nvSpPr>
          <p:cNvPr id="20" name="テキスト ボックス 19">
            <a:extLst>
              <a:ext uri="{FF2B5EF4-FFF2-40B4-BE49-F238E27FC236}">
                <a16:creationId xmlns:a16="http://schemas.microsoft.com/office/drawing/2014/main" xmlns="" id="{54852892-3EAC-8A4D-A0B2-19FF04C90BFE}"/>
              </a:ext>
            </a:extLst>
          </p:cNvPr>
          <p:cNvSpPr txBox="1"/>
          <p:nvPr/>
        </p:nvSpPr>
        <p:spPr>
          <a:xfrm flipH="1">
            <a:off x="2629052" y="841743"/>
            <a:ext cx="2627024" cy="300083"/>
          </a:xfrm>
          <a:prstGeom prst="rect">
            <a:avLst/>
          </a:prstGeom>
          <a:noFill/>
        </p:spPr>
        <p:txBody>
          <a:bodyPr wrap="square" lIns="68580" tIns="34290" rIns="68580" bIns="34290" rtlCol="0">
            <a:spAutoFit/>
          </a:bodyPr>
          <a:lstStyle/>
          <a:p>
            <a:r>
              <a:rPr lang="ja-JP" altLang="en-US" sz="1500" b="1" dirty="0">
                <a:solidFill>
                  <a:schemeClr val="accent6">
                    <a:lumMod val="75000"/>
                  </a:schemeClr>
                </a:solidFill>
              </a:rPr>
              <a:t>契約締結・事業開始</a:t>
            </a:r>
          </a:p>
        </p:txBody>
      </p:sp>
      <p:cxnSp>
        <p:nvCxnSpPr>
          <p:cNvPr id="27" name="直線矢印コネクタ 26">
            <a:extLst>
              <a:ext uri="{FF2B5EF4-FFF2-40B4-BE49-F238E27FC236}">
                <a16:creationId xmlns:a16="http://schemas.microsoft.com/office/drawing/2014/main" xmlns="" id="{5D493D69-D14F-5E4D-8CF9-04620D534DCD}"/>
              </a:ext>
            </a:extLst>
          </p:cNvPr>
          <p:cNvCxnSpPr>
            <a:cxnSpLocks/>
          </p:cNvCxnSpPr>
          <p:nvPr/>
        </p:nvCxnSpPr>
        <p:spPr>
          <a:xfrm>
            <a:off x="2947507" y="2006091"/>
            <a:ext cx="0" cy="790959"/>
          </a:xfrm>
          <a:prstGeom prst="straightConnector1">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xmlns="" id="{8C833890-F210-5743-BE1F-3F4B2EE36489}"/>
              </a:ext>
            </a:extLst>
          </p:cNvPr>
          <p:cNvSpPr/>
          <p:nvPr/>
        </p:nvSpPr>
        <p:spPr>
          <a:xfrm>
            <a:off x="3105060" y="1217139"/>
            <a:ext cx="3190617" cy="931024"/>
          </a:xfrm>
          <a:prstGeom prst="rect">
            <a:avLst/>
          </a:prstGeom>
        </p:spPr>
        <p:txBody>
          <a:bodyPr wrap="none" lIns="68580" tIns="34290" rIns="68580" bIns="34290">
            <a:spAutoFit/>
          </a:bodyPr>
          <a:lstStyle/>
          <a:p>
            <a:pPr lvl="0"/>
            <a:r>
              <a:rPr lang="ja-JP" altLang="en-US" b="1" dirty="0">
                <a:latin typeface="+mn-ea"/>
              </a:rPr>
              <a:t>・資金提供契約書の作成・締結</a:t>
            </a:r>
            <a:endParaRPr lang="en-US" altLang="ja-JP" b="1" dirty="0">
              <a:latin typeface="+mn-ea"/>
            </a:endParaRPr>
          </a:p>
          <a:p>
            <a:r>
              <a:rPr lang="ja-JP" altLang="en-US" b="1" dirty="0">
                <a:latin typeface="+mn-ea"/>
              </a:rPr>
              <a:t>・スタートアップ</a:t>
            </a:r>
            <a:r>
              <a:rPr lang="ja-JP" altLang="en-US" b="1" dirty="0" smtClean="0">
                <a:latin typeface="+mn-ea"/>
              </a:rPr>
              <a:t>研修会（事前評価）</a:t>
            </a:r>
            <a:endParaRPr lang="en-US" altLang="ja-JP" b="1" dirty="0">
              <a:latin typeface="+mn-ea"/>
            </a:endParaRPr>
          </a:p>
          <a:p>
            <a:r>
              <a:rPr lang="ja-JP" altLang="en-US" b="1" dirty="0">
                <a:latin typeface="+mn-ea"/>
              </a:rPr>
              <a:t>・事業</a:t>
            </a:r>
            <a:r>
              <a:rPr lang="ja-JP" altLang="en-US" b="1" dirty="0" smtClean="0">
                <a:latin typeface="+mn-ea"/>
              </a:rPr>
              <a:t>開始</a:t>
            </a:r>
            <a:endParaRPr lang="en-US" altLang="ja-JP" b="1" dirty="0" smtClean="0">
              <a:latin typeface="+mn-ea"/>
            </a:endParaRPr>
          </a:p>
          <a:p>
            <a:r>
              <a:rPr lang="ja-JP" altLang="en-US" b="1" dirty="0" smtClean="0">
                <a:latin typeface="+mn-ea"/>
              </a:rPr>
              <a:t>・</a:t>
            </a:r>
            <a:r>
              <a:rPr lang="en-US" altLang="ja-JP" b="1" dirty="0"/>
              <a:t>6</a:t>
            </a:r>
            <a:r>
              <a:rPr lang="ja-JP" altLang="en-US" b="1" dirty="0"/>
              <a:t>ヶ月分</a:t>
            </a:r>
            <a:endParaRPr lang="en-US" altLang="ja-JP" b="1" dirty="0">
              <a:latin typeface="+mn-ea"/>
            </a:endParaRPr>
          </a:p>
        </p:txBody>
      </p:sp>
      <p:pic>
        <p:nvPicPr>
          <p:cNvPr id="33" name="グラフィックス 32" descr="リスト">
            <a:extLst>
              <a:ext uri="{FF2B5EF4-FFF2-40B4-BE49-F238E27FC236}">
                <a16:creationId xmlns:a16="http://schemas.microsoft.com/office/drawing/2014/main" xmlns="" id="{3FF00763-5328-A042-B87D-A513A5E42ABE}"/>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460026" y="3428045"/>
            <a:ext cx="906938" cy="906938"/>
          </a:xfrm>
          <a:prstGeom prst="rect">
            <a:avLst/>
          </a:prstGeom>
        </p:spPr>
      </p:pic>
      <p:sp>
        <p:nvSpPr>
          <p:cNvPr id="37" name="Rectangle 12">
            <a:extLst>
              <a:ext uri="{FF2B5EF4-FFF2-40B4-BE49-F238E27FC236}">
                <a16:creationId xmlns:a16="http://schemas.microsoft.com/office/drawing/2014/main" xmlns="" id="{38D9CD4D-FDA3-634A-8479-5CC93A6840A6}"/>
              </a:ext>
            </a:extLst>
          </p:cNvPr>
          <p:cNvSpPr>
            <a:spLocks noChangeArrowheads="1"/>
          </p:cNvSpPr>
          <p:nvPr/>
        </p:nvSpPr>
        <p:spPr bwMode="auto">
          <a:xfrm>
            <a:off x="1624425" y="907344"/>
            <a:ext cx="972619" cy="308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spAutoFit/>
          </a:bodyPr>
          <a:lstStyle/>
          <a:p>
            <a:pPr algn="r">
              <a:lnSpc>
                <a:spcPts val="900"/>
              </a:lnSpc>
            </a:pPr>
            <a:r>
              <a:rPr lang="en-US" altLang="ja-JP" sz="1200" b="1" dirty="0" smtClean="0">
                <a:solidFill>
                  <a:schemeClr val="bg1"/>
                </a:solidFill>
                <a:latin typeface="+mn-ea"/>
              </a:rPr>
              <a:t>10</a:t>
            </a:r>
            <a:r>
              <a:rPr lang="ja-JP" altLang="en-US" sz="1200" b="1" dirty="0" smtClean="0">
                <a:solidFill>
                  <a:schemeClr val="bg1"/>
                </a:solidFill>
                <a:latin typeface="+mn-ea"/>
              </a:rPr>
              <a:t>月</a:t>
            </a:r>
            <a:endParaRPr lang="en-US" altLang="ja-JP" sz="1200" b="1" dirty="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smtClean="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smtClean="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r>
              <a:rPr lang="en-US" altLang="ja-JP" sz="1200" b="1" dirty="0" smtClean="0">
                <a:solidFill>
                  <a:schemeClr val="bg1"/>
                </a:solidFill>
                <a:latin typeface="+mn-ea"/>
              </a:rPr>
              <a:t>10</a:t>
            </a:r>
            <a:r>
              <a:rPr lang="ja-JP" altLang="en-US" sz="1200" b="1" dirty="0" smtClean="0">
                <a:solidFill>
                  <a:schemeClr val="bg1"/>
                </a:solidFill>
                <a:latin typeface="+mn-ea"/>
              </a:rPr>
              <a:t>月</a:t>
            </a:r>
            <a:r>
              <a:rPr lang="en-US" altLang="ja-JP" sz="1200" b="1" dirty="0" smtClean="0">
                <a:solidFill>
                  <a:schemeClr val="bg1"/>
                </a:solidFill>
                <a:latin typeface="+mn-ea"/>
              </a:rPr>
              <a:t>15</a:t>
            </a:r>
            <a:r>
              <a:rPr lang="ja-JP" altLang="en-US" sz="1200" b="1" dirty="0" smtClean="0">
                <a:solidFill>
                  <a:schemeClr val="bg1"/>
                </a:solidFill>
                <a:latin typeface="+mn-ea"/>
              </a:rPr>
              <a:t>日</a:t>
            </a:r>
            <a:endParaRPr lang="en-US" altLang="ja-JP" sz="1200" b="1" dirty="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smtClean="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smtClean="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smtClean="0">
              <a:solidFill>
                <a:schemeClr val="bg1"/>
              </a:solidFill>
              <a:latin typeface="+mn-ea"/>
            </a:endParaRPr>
          </a:p>
          <a:p>
            <a:pPr algn="r">
              <a:lnSpc>
                <a:spcPts val="900"/>
              </a:lnSpc>
            </a:pPr>
            <a:r>
              <a:rPr lang="en-US" altLang="ja-JP" sz="1200" b="1" dirty="0" smtClean="0">
                <a:solidFill>
                  <a:schemeClr val="bg1"/>
                </a:solidFill>
                <a:latin typeface="+mn-ea"/>
              </a:rPr>
              <a:t>2021</a:t>
            </a:r>
            <a:r>
              <a:rPr lang="ja-JP" altLang="en-US" sz="1200" b="1" dirty="0" smtClean="0">
                <a:solidFill>
                  <a:schemeClr val="bg1"/>
                </a:solidFill>
                <a:latin typeface="+mn-ea"/>
              </a:rPr>
              <a:t>年</a:t>
            </a:r>
            <a:r>
              <a:rPr lang="en-US" altLang="ja-JP" sz="1200" b="1" dirty="0" smtClean="0">
                <a:solidFill>
                  <a:schemeClr val="bg1"/>
                </a:solidFill>
                <a:latin typeface="+mn-ea"/>
              </a:rPr>
              <a:t>4</a:t>
            </a:r>
            <a:r>
              <a:rPr lang="ja-JP" altLang="en-US" sz="1200" b="1" dirty="0" smtClean="0">
                <a:solidFill>
                  <a:schemeClr val="bg1"/>
                </a:solidFill>
                <a:latin typeface="+mn-ea"/>
              </a:rPr>
              <a:t>月</a:t>
            </a:r>
            <a:endParaRPr lang="en-US" altLang="ja-JP" sz="1200" b="1" dirty="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smtClean="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smtClean="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smtClean="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endParaRPr lang="en-US" altLang="ja-JP" sz="1200" b="1" dirty="0">
              <a:solidFill>
                <a:schemeClr val="bg1"/>
              </a:solidFill>
              <a:latin typeface="+mn-ea"/>
            </a:endParaRPr>
          </a:p>
          <a:p>
            <a:pPr algn="r">
              <a:lnSpc>
                <a:spcPts val="900"/>
              </a:lnSpc>
            </a:pPr>
            <a:r>
              <a:rPr lang="en-US" altLang="ja-JP" sz="1200" b="1" dirty="0" smtClean="0">
                <a:solidFill>
                  <a:schemeClr val="bg1"/>
                </a:solidFill>
                <a:latin typeface="+mn-ea"/>
              </a:rPr>
              <a:t>9</a:t>
            </a:r>
            <a:r>
              <a:rPr lang="ja-JP" altLang="en-US" sz="1200" b="1" dirty="0" smtClean="0">
                <a:solidFill>
                  <a:schemeClr val="bg1"/>
                </a:solidFill>
                <a:latin typeface="+mn-ea"/>
              </a:rPr>
              <a:t>月</a:t>
            </a:r>
            <a:endParaRPr lang="en-US" altLang="ja-JP" sz="1200" b="1" dirty="0">
              <a:solidFill>
                <a:schemeClr val="bg1"/>
              </a:solidFill>
              <a:latin typeface="+mn-ea"/>
            </a:endParaRPr>
          </a:p>
          <a:p>
            <a:pPr algn="r">
              <a:lnSpc>
                <a:spcPts val="900"/>
              </a:lnSpc>
            </a:pPr>
            <a:endParaRPr lang="en-US" altLang="ja-JP" sz="1200" b="1" dirty="0">
              <a:solidFill>
                <a:schemeClr val="bg1"/>
              </a:solidFill>
              <a:latin typeface="+mn-ea"/>
            </a:endParaRPr>
          </a:p>
        </p:txBody>
      </p:sp>
      <p:sp>
        <p:nvSpPr>
          <p:cNvPr id="32" name="フッター プレースホルダー 12">
            <a:extLst>
              <a:ext uri="{FF2B5EF4-FFF2-40B4-BE49-F238E27FC236}">
                <a16:creationId xmlns:a16="http://schemas.microsoft.com/office/drawing/2014/main" xmlns="" id="{DE823A53-3353-4094-86CD-0B1BF43B5EAE}"/>
              </a:ext>
            </a:extLst>
          </p:cNvPr>
          <p:cNvSpPr>
            <a:spLocks noGrp="1"/>
          </p:cNvSpPr>
          <p:nvPr>
            <p:ph type="ftr" sz="quarter" idx="11"/>
          </p:nvPr>
        </p:nvSpPr>
        <p:spPr>
          <a:xfrm>
            <a:off x="3028951" y="4905724"/>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
        <p:nvSpPr>
          <p:cNvPr id="2" name="テキスト ボックス 1"/>
          <p:cNvSpPr txBox="1"/>
          <p:nvPr/>
        </p:nvSpPr>
        <p:spPr>
          <a:xfrm>
            <a:off x="2985602" y="2634533"/>
            <a:ext cx="4513701" cy="307777"/>
          </a:xfrm>
          <a:prstGeom prst="rect">
            <a:avLst/>
          </a:prstGeom>
          <a:solidFill>
            <a:schemeClr val="accent6">
              <a:lumMod val="40000"/>
              <a:lumOff val="60000"/>
            </a:schemeClr>
          </a:solidFill>
        </p:spPr>
        <p:txBody>
          <a:bodyPr wrap="none" rtlCol="0">
            <a:spAutoFit/>
          </a:bodyPr>
          <a:lstStyle/>
          <a:p>
            <a:r>
              <a:rPr lang="en-US" altLang="ja-JP" b="1" dirty="0"/>
              <a:t>6</a:t>
            </a:r>
            <a:r>
              <a:rPr lang="ja-JP" altLang="en-US" b="1" dirty="0"/>
              <a:t>か月ごとの進捗状況の報告を</a:t>
            </a:r>
            <a:r>
              <a:rPr lang="ja-JP" altLang="en-US" b="1" dirty="0" smtClean="0"/>
              <a:t>確認後</a:t>
            </a:r>
            <a:r>
              <a:rPr lang="en-US" altLang="ja-JP" b="1" dirty="0" smtClean="0"/>
              <a:t>6</a:t>
            </a:r>
            <a:r>
              <a:rPr lang="ja-JP" altLang="en-US" b="1" dirty="0" smtClean="0"/>
              <a:t>ヶ月分の支払い</a:t>
            </a:r>
            <a:endParaRPr lang="ja-JP" altLang="en-US" b="1" dirty="0"/>
          </a:p>
        </p:txBody>
      </p:sp>
      <p:sp>
        <p:nvSpPr>
          <p:cNvPr id="18" name="テキスト ボックス 17"/>
          <p:cNvSpPr txBox="1"/>
          <p:nvPr/>
        </p:nvSpPr>
        <p:spPr>
          <a:xfrm>
            <a:off x="2995831" y="3545073"/>
            <a:ext cx="2698175" cy="307777"/>
          </a:xfrm>
          <a:prstGeom prst="rect">
            <a:avLst/>
          </a:prstGeom>
          <a:solidFill>
            <a:schemeClr val="accent6">
              <a:lumMod val="40000"/>
              <a:lumOff val="60000"/>
            </a:schemeClr>
          </a:solidFill>
        </p:spPr>
        <p:txBody>
          <a:bodyPr wrap="none" rtlCol="0">
            <a:spAutoFit/>
          </a:bodyPr>
          <a:lstStyle/>
          <a:p>
            <a:r>
              <a:rPr lang="ja-JP" altLang="en-US" b="1" dirty="0" smtClean="0"/>
              <a:t>事業終了：事後評価報告　精算</a:t>
            </a:r>
            <a:endParaRPr lang="ja-JP" altLang="en-US" b="1" dirty="0"/>
          </a:p>
        </p:txBody>
      </p:sp>
      <p:cxnSp>
        <p:nvCxnSpPr>
          <p:cNvPr id="19" name="直線矢印コネクタ 18">
            <a:extLst>
              <a:ext uri="{FF2B5EF4-FFF2-40B4-BE49-F238E27FC236}">
                <a16:creationId xmlns:a16="http://schemas.microsoft.com/office/drawing/2014/main" xmlns="" id="{5D493D69-D14F-5E4D-8CF9-04620D534DCD}"/>
              </a:ext>
            </a:extLst>
          </p:cNvPr>
          <p:cNvCxnSpPr>
            <a:cxnSpLocks/>
          </p:cNvCxnSpPr>
          <p:nvPr/>
        </p:nvCxnSpPr>
        <p:spPr>
          <a:xfrm>
            <a:off x="2957736" y="2878723"/>
            <a:ext cx="0" cy="790959"/>
          </a:xfrm>
          <a:prstGeom prst="straightConnector1">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xmlns="" id="{2FF567A7-E7EB-4CCB-882A-08DDEA09FE5A}"/>
              </a:ext>
            </a:extLst>
          </p:cNvPr>
          <p:cNvSpPr/>
          <p:nvPr/>
        </p:nvSpPr>
        <p:spPr>
          <a:xfrm>
            <a:off x="194414" y="4354775"/>
            <a:ext cx="1754327" cy="346249"/>
          </a:xfrm>
          <a:prstGeom prst="rect">
            <a:avLst/>
          </a:prstGeom>
        </p:spPr>
        <p:txBody>
          <a:bodyPr wrap="none" lIns="68580" tIns="34290" rIns="68580" bIns="34290">
            <a:spAutoFit/>
          </a:bodyPr>
          <a:lstStyle/>
          <a:p>
            <a:pPr>
              <a:buClr>
                <a:schemeClr val="accent5">
                  <a:lumMod val="50000"/>
                </a:schemeClr>
              </a:buClr>
            </a:pPr>
            <a:r>
              <a:rPr lang="ja-JP" altLang="en-US" sz="1800" b="1" dirty="0">
                <a:solidFill>
                  <a:srgbClr val="2E75B6"/>
                </a:solidFill>
                <a:latin typeface="メイリオ"/>
                <a:ea typeface="メイリオ"/>
                <a:cs typeface="メイリオ"/>
              </a:rPr>
              <a:t>進捗管理・報告</a:t>
            </a:r>
          </a:p>
        </p:txBody>
      </p:sp>
      <p:sp>
        <p:nvSpPr>
          <p:cNvPr id="23" name="コンテンツ プレースホルダー 2">
            <a:extLst>
              <a:ext uri="{FF2B5EF4-FFF2-40B4-BE49-F238E27FC236}">
                <a16:creationId xmlns:a16="http://schemas.microsoft.com/office/drawing/2014/main" xmlns="" id="{481D084A-94AA-7040-AA44-A36331CC9B63}"/>
              </a:ext>
            </a:extLst>
          </p:cNvPr>
          <p:cNvSpPr txBox="1">
            <a:spLocks/>
          </p:cNvSpPr>
          <p:nvPr/>
        </p:nvSpPr>
        <p:spPr>
          <a:xfrm>
            <a:off x="1913044" y="4213525"/>
            <a:ext cx="6773927" cy="5700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None/>
            </a:pPr>
            <a:r>
              <a:rPr lang="en-US" altLang="ja-JP" sz="1400" b="1" dirty="0">
                <a:latin typeface="メイリオ"/>
                <a:ea typeface="メイリオ"/>
                <a:cs typeface="メイリオ"/>
              </a:rPr>
              <a:t>JANPIA</a:t>
            </a:r>
            <a:r>
              <a:rPr lang="ja-JP" altLang="en-US" sz="1400" b="1" dirty="0">
                <a:latin typeface="メイリオ"/>
                <a:ea typeface="メイリオ"/>
                <a:cs typeface="メイリオ"/>
              </a:rPr>
              <a:t>⇔資金分配団体⇔実行団体：</a:t>
            </a:r>
            <a:endParaRPr lang="en-US" altLang="ja-JP" sz="1400" b="1" dirty="0">
              <a:latin typeface="メイリオ"/>
              <a:ea typeface="メイリオ"/>
              <a:cs typeface="メイリオ"/>
            </a:endParaRPr>
          </a:p>
          <a:p>
            <a:pPr marL="0" indent="0">
              <a:lnSpc>
                <a:spcPct val="100000"/>
              </a:lnSpc>
              <a:spcBef>
                <a:spcPts val="0"/>
              </a:spcBef>
              <a:buNone/>
            </a:pPr>
            <a:r>
              <a:rPr lang="ja-JP" altLang="en-US" sz="1400" b="1" dirty="0">
                <a:latin typeface="メイリオ"/>
                <a:ea typeface="メイリオ"/>
                <a:cs typeface="メイリオ"/>
              </a:rPr>
              <a:t>・基本は自己評価、原則</a:t>
            </a:r>
            <a:r>
              <a:rPr lang="en-US" altLang="ja-JP" sz="1400" b="1" dirty="0">
                <a:latin typeface="メイリオ"/>
                <a:ea typeface="メイリオ"/>
                <a:cs typeface="メイリオ"/>
              </a:rPr>
              <a:t>6</a:t>
            </a:r>
            <a:r>
              <a:rPr lang="ja-JP" altLang="en-US" sz="1400" b="1" dirty="0">
                <a:latin typeface="メイリオ"/>
                <a:ea typeface="メイリオ"/>
                <a:cs typeface="メイリオ"/>
              </a:rPr>
              <a:t>カ月ごとの進捗管理、評価結果の点検・検証を実施</a:t>
            </a:r>
            <a:endParaRPr lang="en-US" altLang="ja-JP" sz="1400" b="1" dirty="0">
              <a:latin typeface="メイリオ"/>
              <a:ea typeface="メイリオ"/>
              <a:cs typeface="メイリオ"/>
            </a:endParaRPr>
          </a:p>
          <a:p>
            <a:pPr marL="0" indent="0">
              <a:lnSpc>
                <a:spcPct val="100000"/>
              </a:lnSpc>
              <a:spcBef>
                <a:spcPts val="0"/>
              </a:spcBef>
              <a:buNone/>
            </a:pPr>
            <a:r>
              <a:rPr lang="ja-JP" altLang="en-US" sz="1400" b="1" dirty="0">
                <a:latin typeface="メイリオ"/>
                <a:ea typeface="メイリオ"/>
                <a:cs typeface="メイリオ"/>
              </a:rPr>
              <a:t>・</a:t>
            </a:r>
            <a:r>
              <a:rPr lang="en-US" altLang="ja-JP" sz="1400" b="1" dirty="0">
                <a:latin typeface="メイリオ"/>
                <a:ea typeface="メイリオ"/>
                <a:cs typeface="メイリオ"/>
              </a:rPr>
              <a:t>ICT</a:t>
            </a:r>
            <a:r>
              <a:rPr lang="ja-JP" altLang="en-US" sz="1400" b="1" dirty="0">
                <a:latin typeface="メイリオ"/>
                <a:ea typeface="メイリオ"/>
                <a:cs typeface="メイリオ"/>
              </a:rPr>
              <a:t>の活用による効率化</a:t>
            </a:r>
            <a:endParaRPr lang="en-US" altLang="ja-JP" sz="1400" b="1" dirty="0">
              <a:latin typeface="メイリオ"/>
              <a:ea typeface="メイリオ"/>
              <a:cs typeface="メイリオ"/>
            </a:endParaRPr>
          </a:p>
          <a:p>
            <a:pPr marL="0" indent="0">
              <a:lnSpc>
                <a:spcPct val="100000"/>
              </a:lnSpc>
              <a:spcBef>
                <a:spcPts val="0"/>
              </a:spcBef>
              <a:buNone/>
            </a:pPr>
            <a:endParaRPr lang="ja-JP" altLang="en-US" sz="1500" b="1" dirty="0">
              <a:latin typeface="メイリオ"/>
              <a:ea typeface="メイリオ"/>
              <a:cs typeface="メイリオ"/>
            </a:endParaRPr>
          </a:p>
        </p:txBody>
      </p:sp>
    </p:spTree>
    <p:extLst>
      <p:ext uri="{BB962C8B-B14F-4D97-AF65-F5344CB8AC3E}">
        <p14:creationId xmlns:p14="http://schemas.microsoft.com/office/powerpoint/2010/main" val="33166060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13">
            <a:extLst>
              <a:ext uri="{FF2B5EF4-FFF2-40B4-BE49-F238E27FC236}">
                <a16:creationId xmlns:a16="http://schemas.microsoft.com/office/drawing/2014/main" xmlns="" id="{691A7ED0-D82C-4428-8434-27C73F22C1F9}"/>
              </a:ext>
            </a:extLst>
          </p:cNvPr>
          <p:cNvSpPr>
            <a:spLocks noGrp="1"/>
          </p:cNvSpPr>
          <p:nvPr>
            <p:ph type="sldNum" sz="quarter" idx="12"/>
          </p:nvPr>
        </p:nvSpPr>
        <p:spPr/>
        <p:txBody>
          <a:bodyPr/>
          <a:lstStyle/>
          <a:p>
            <a:fld id="{A1F6A0AC-F2C6-4C21-B4A0-CF4BD5AB1286}" type="slidenum">
              <a:rPr lang="ja-JP" altLang="en-US" sz="800" b="1"/>
              <a:pPr/>
              <a:t>2</a:t>
            </a:fld>
            <a:endParaRPr lang="ja-JP" altLang="en-US" sz="800" b="1" dirty="0"/>
          </a:p>
        </p:txBody>
      </p:sp>
      <p:sp>
        <p:nvSpPr>
          <p:cNvPr id="4" name="タイトル 3">
            <a:extLst>
              <a:ext uri="{FF2B5EF4-FFF2-40B4-BE49-F238E27FC236}">
                <a16:creationId xmlns:a16="http://schemas.microsoft.com/office/drawing/2014/main" xmlns="" id="{77F05E43-9E47-467B-9A10-3BE6C44A4720}"/>
              </a:ext>
            </a:extLst>
          </p:cNvPr>
          <p:cNvSpPr>
            <a:spLocks noGrp="1"/>
          </p:cNvSpPr>
          <p:nvPr>
            <p:ph type="title"/>
          </p:nvPr>
        </p:nvSpPr>
        <p:spPr/>
        <p:txBody>
          <a:bodyPr/>
          <a:lstStyle/>
          <a:p>
            <a:r>
              <a:rPr kumimoji="1" lang="ja-JP" altLang="en-US" dirty="0"/>
              <a:t>目次</a:t>
            </a:r>
          </a:p>
        </p:txBody>
      </p:sp>
      <p:sp>
        <p:nvSpPr>
          <p:cNvPr id="13" name="フッター プレースホルダー 12">
            <a:extLst>
              <a:ext uri="{FF2B5EF4-FFF2-40B4-BE49-F238E27FC236}">
                <a16:creationId xmlns:a16="http://schemas.microsoft.com/office/drawing/2014/main" xmlns="" id="{5E8235A3-C1AD-4E1A-937F-C3C825C52A4C}"/>
              </a:ext>
            </a:extLst>
          </p:cNvPr>
          <p:cNvSpPr>
            <a:spLocks noGrp="1"/>
          </p:cNvSpPr>
          <p:nvPr>
            <p:ph type="ftr" sz="quarter" idx="11"/>
          </p:nvPr>
        </p:nvSpPr>
        <p:spPr>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
        <p:nvSpPr>
          <p:cNvPr id="9" name="Rectangle 2">
            <a:extLst>
              <a:ext uri="{FF2B5EF4-FFF2-40B4-BE49-F238E27FC236}">
                <a16:creationId xmlns:a16="http://schemas.microsoft.com/office/drawing/2014/main" xmlns="" id="{85771C16-FF65-4D9D-9E02-FF26A37BBAE7}"/>
              </a:ext>
            </a:extLst>
          </p:cNvPr>
          <p:cNvSpPr/>
          <p:nvPr/>
        </p:nvSpPr>
        <p:spPr>
          <a:xfrm>
            <a:off x="1497283" y="963760"/>
            <a:ext cx="3227880" cy="3562514"/>
          </a:xfrm>
          <a:prstGeom prst="rect">
            <a:avLst/>
          </a:prstGeom>
          <a:ln>
            <a:noFill/>
          </a:ln>
        </p:spPr>
        <p:style>
          <a:lnRef idx="2">
            <a:schemeClr val="dk1"/>
          </a:lnRef>
          <a:fillRef idx="1">
            <a:schemeClr val="lt1"/>
          </a:fillRef>
          <a:effectRef idx="0">
            <a:schemeClr val="dk1"/>
          </a:effectRef>
          <a:fontRef idx="minor">
            <a:schemeClr val="dk1"/>
          </a:fontRef>
        </p:style>
        <p:txBody>
          <a:bodyPr wrap="none" lIns="135000" tIns="34290" rIns="68580" bIns="34290">
            <a:spAutoFit/>
          </a:bodyPr>
          <a:lstStyle/>
          <a:p>
            <a:pPr>
              <a:spcAft>
                <a:spcPts val="450"/>
              </a:spcAft>
            </a:pPr>
            <a:r>
              <a:rPr lang="en-US" altLang="ja-JP" b="1" dirty="0">
                <a:solidFill>
                  <a:schemeClr val="tx1">
                    <a:lumMod val="85000"/>
                    <a:lumOff val="15000"/>
                  </a:schemeClr>
                </a:solidFill>
                <a:latin typeface="+mn-ea"/>
              </a:rPr>
              <a:t>0</a:t>
            </a:r>
            <a:r>
              <a:rPr lang="en-US" altLang="ja-JP" b="1" dirty="0" smtClean="0">
                <a:solidFill>
                  <a:schemeClr val="tx1">
                    <a:lumMod val="85000"/>
                    <a:lumOff val="15000"/>
                  </a:schemeClr>
                </a:solidFill>
                <a:latin typeface="+mn-ea"/>
              </a:rPr>
              <a:t>.</a:t>
            </a:r>
            <a:r>
              <a:rPr lang="ja-JP" altLang="en-US" b="1" dirty="0" smtClean="0">
                <a:solidFill>
                  <a:schemeClr val="tx1">
                    <a:lumMod val="85000"/>
                    <a:lumOff val="15000"/>
                  </a:schemeClr>
                </a:solidFill>
                <a:latin typeface="+mn-ea"/>
              </a:rPr>
              <a:t>（</a:t>
            </a:r>
            <a:r>
              <a:rPr lang="ja-JP" altLang="en-US" b="1" dirty="0">
                <a:solidFill>
                  <a:schemeClr val="tx1">
                    <a:lumMod val="85000"/>
                    <a:lumOff val="15000"/>
                  </a:schemeClr>
                </a:solidFill>
                <a:latin typeface="+mn-ea"/>
              </a:rPr>
              <a:t>公財）長野県みらい基金について</a:t>
            </a:r>
            <a:endParaRPr lang="en-US" altLang="ja-JP" b="1" dirty="0">
              <a:solidFill>
                <a:schemeClr val="tx1">
                  <a:lumMod val="85000"/>
                  <a:lumOff val="15000"/>
                </a:schemeClr>
              </a:solidFill>
              <a:latin typeface="+mn-ea"/>
            </a:endParaRPr>
          </a:p>
          <a:p>
            <a:pPr>
              <a:spcAft>
                <a:spcPts val="450"/>
              </a:spcAft>
            </a:pPr>
            <a:r>
              <a:rPr lang="en-US" altLang="ja-JP" b="1" dirty="0">
                <a:solidFill>
                  <a:schemeClr val="tx1">
                    <a:lumMod val="85000"/>
                    <a:lumOff val="15000"/>
                  </a:schemeClr>
                </a:solidFill>
                <a:latin typeface="+mn-ea"/>
              </a:rPr>
              <a:t>1</a:t>
            </a:r>
            <a:r>
              <a:rPr lang="en-US" altLang="ja-JP" b="1" dirty="0" smtClean="0">
                <a:solidFill>
                  <a:schemeClr val="tx1">
                    <a:lumMod val="85000"/>
                    <a:lumOff val="15000"/>
                  </a:schemeClr>
                </a:solidFill>
                <a:latin typeface="+mn-ea"/>
              </a:rPr>
              <a:t>.</a:t>
            </a:r>
            <a:r>
              <a:rPr lang="ja-JP" altLang="en-US" b="1" dirty="0" smtClean="0">
                <a:solidFill>
                  <a:schemeClr val="tx1">
                    <a:lumMod val="85000"/>
                    <a:lumOff val="15000"/>
                  </a:schemeClr>
                </a:solidFill>
                <a:latin typeface="+mn-ea"/>
              </a:rPr>
              <a:t>趣旨</a:t>
            </a:r>
            <a:endParaRPr lang="en-US" altLang="ja-JP" b="1" dirty="0">
              <a:solidFill>
                <a:schemeClr val="tx1">
                  <a:lumMod val="85000"/>
                  <a:lumOff val="15000"/>
                </a:schemeClr>
              </a:solidFill>
              <a:latin typeface="+mn-ea"/>
            </a:endParaRPr>
          </a:p>
          <a:p>
            <a:pPr>
              <a:spcAft>
                <a:spcPts val="450"/>
              </a:spcAft>
            </a:pPr>
            <a:r>
              <a:rPr lang="en-US" altLang="ja-JP" b="1" dirty="0">
                <a:solidFill>
                  <a:schemeClr val="tx1">
                    <a:lumMod val="85000"/>
                    <a:lumOff val="15000"/>
                  </a:schemeClr>
                </a:solidFill>
                <a:latin typeface="+mn-ea"/>
              </a:rPr>
              <a:t>2</a:t>
            </a:r>
            <a:r>
              <a:rPr lang="en-US" altLang="ja-JP" b="1" dirty="0" smtClean="0">
                <a:solidFill>
                  <a:schemeClr val="tx1">
                    <a:lumMod val="85000"/>
                    <a:lumOff val="15000"/>
                  </a:schemeClr>
                </a:solidFill>
                <a:latin typeface="+mn-ea"/>
              </a:rPr>
              <a:t>.</a:t>
            </a:r>
            <a:r>
              <a:rPr lang="ja-JP" altLang="en-US" b="1" dirty="0" smtClean="0">
                <a:solidFill>
                  <a:schemeClr val="tx1">
                    <a:lumMod val="85000"/>
                    <a:lumOff val="15000"/>
                  </a:schemeClr>
                </a:solidFill>
                <a:latin typeface="+mn-ea"/>
              </a:rPr>
              <a:t>助成方針</a:t>
            </a:r>
            <a:endParaRPr lang="en-US" altLang="ja-JP" b="1" dirty="0">
              <a:solidFill>
                <a:schemeClr val="tx1">
                  <a:lumMod val="85000"/>
                  <a:lumOff val="15000"/>
                </a:schemeClr>
              </a:solidFill>
              <a:latin typeface="+mn-ea"/>
            </a:endParaRPr>
          </a:p>
          <a:p>
            <a:pPr>
              <a:spcAft>
                <a:spcPts val="450"/>
              </a:spcAft>
            </a:pPr>
            <a:r>
              <a:rPr lang="en-US" altLang="ja-JP" b="1" dirty="0">
                <a:solidFill>
                  <a:schemeClr val="tx1">
                    <a:lumMod val="85000"/>
                    <a:lumOff val="15000"/>
                  </a:schemeClr>
                </a:solidFill>
                <a:latin typeface="+mn-ea"/>
              </a:rPr>
              <a:t>3</a:t>
            </a:r>
            <a:r>
              <a:rPr lang="en-US" altLang="ja-JP" b="1" dirty="0" smtClean="0">
                <a:solidFill>
                  <a:schemeClr val="tx1">
                    <a:lumMod val="85000"/>
                    <a:lumOff val="15000"/>
                  </a:schemeClr>
                </a:solidFill>
                <a:latin typeface="+mn-ea"/>
              </a:rPr>
              <a:t>.</a:t>
            </a:r>
            <a:r>
              <a:rPr lang="ja-JP" altLang="en-US" b="1" dirty="0">
                <a:solidFill>
                  <a:schemeClr val="tx1">
                    <a:lumMod val="85000"/>
                    <a:lumOff val="15000"/>
                  </a:schemeClr>
                </a:solidFill>
                <a:latin typeface="+mn-ea"/>
              </a:rPr>
              <a:t>申請資格</a:t>
            </a:r>
            <a:r>
              <a:rPr lang="ja-JP" altLang="en-US" b="1" dirty="0" smtClean="0">
                <a:solidFill>
                  <a:schemeClr val="tx1">
                    <a:lumMod val="85000"/>
                    <a:lumOff val="15000"/>
                  </a:schemeClr>
                </a:solidFill>
                <a:latin typeface="+mn-ea"/>
              </a:rPr>
              <a:t>要件</a:t>
            </a:r>
            <a:endParaRPr lang="en-US" altLang="ja-JP" b="1" dirty="0">
              <a:solidFill>
                <a:schemeClr val="tx1">
                  <a:lumMod val="85000"/>
                  <a:lumOff val="15000"/>
                </a:schemeClr>
              </a:solidFill>
              <a:latin typeface="+mn-ea"/>
            </a:endParaRPr>
          </a:p>
          <a:p>
            <a:pPr>
              <a:spcAft>
                <a:spcPts val="450"/>
              </a:spcAft>
            </a:pPr>
            <a:r>
              <a:rPr lang="en-US" altLang="zh-TW" b="1" dirty="0">
                <a:solidFill>
                  <a:schemeClr val="tx1">
                    <a:lumMod val="85000"/>
                    <a:lumOff val="15000"/>
                  </a:schemeClr>
                </a:solidFill>
                <a:latin typeface="+mn-ea"/>
              </a:rPr>
              <a:t>4</a:t>
            </a:r>
            <a:r>
              <a:rPr lang="en-US" altLang="zh-TW" b="1" dirty="0" smtClean="0">
                <a:solidFill>
                  <a:schemeClr val="tx1">
                    <a:lumMod val="85000"/>
                    <a:lumOff val="15000"/>
                  </a:schemeClr>
                </a:solidFill>
                <a:latin typeface="+mn-ea"/>
              </a:rPr>
              <a:t>.</a:t>
            </a:r>
            <a:r>
              <a:rPr lang="ja-JP" altLang="en-US" b="1" dirty="0" smtClean="0">
                <a:solidFill>
                  <a:schemeClr val="tx1">
                    <a:lumMod val="85000"/>
                    <a:lumOff val="15000"/>
                  </a:schemeClr>
                </a:solidFill>
                <a:latin typeface="+mn-ea"/>
              </a:rPr>
              <a:t>スケジュール</a:t>
            </a:r>
            <a:endParaRPr lang="en-US" altLang="ja-JP" b="1" dirty="0" smtClean="0">
              <a:solidFill>
                <a:schemeClr val="tx1">
                  <a:lumMod val="85000"/>
                  <a:lumOff val="15000"/>
                </a:schemeClr>
              </a:solidFill>
              <a:latin typeface="+mn-ea"/>
            </a:endParaRPr>
          </a:p>
          <a:p>
            <a:pPr lvl="0">
              <a:spcAft>
                <a:spcPts val="450"/>
              </a:spcAft>
            </a:pPr>
            <a:r>
              <a:rPr lang="en-US" altLang="ja-JP" b="1" dirty="0" smtClean="0">
                <a:solidFill>
                  <a:schemeClr val="tx1">
                    <a:lumMod val="85000"/>
                    <a:lumOff val="15000"/>
                  </a:schemeClr>
                </a:solidFill>
                <a:latin typeface="+mn-ea"/>
              </a:rPr>
              <a:t>5.</a:t>
            </a:r>
            <a:r>
              <a:rPr lang="en-US" altLang="ja-JP" b="1" dirty="0" smtClean="0"/>
              <a:t>申請</a:t>
            </a:r>
            <a:r>
              <a:rPr lang="en-US" altLang="ja-JP" b="1" dirty="0"/>
              <a:t>の</a:t>
            </a:r>
            <a:r>
              <a:rPr lang="en-US" altLang="ja-JP" b="1" dirty="0" smtClean="0"/>
              <a:t>手続き</a:t>
            </a:r>
            <a:endParaRPr lang="en-US" altLang="zh-TW" b="1" dirty="0">
              <a:solidFill>
                <a:schemeClr val="tx1">
                  <a:lumMod val="85000"/>
                  <a:lumOff val="15000"/>
                </a:schemeClr>
              </a:solidFill>
              <a:latin typeface="+mn-ea"/>
            </a:endParaRPr>
          </a:p>
          <a:p>
            <a:pPr>
              <a:spcAft>
                <a:spcPts val="450"/>
              </a:spcAft>
            </a:pPr>
            <a:r>
              <a:rPr lang="en-US" altLang="zh-TW" b="1" dirty="0" smtClean="0">
                <a:solidFill>
                  <a:schemeClr val="tx1">
                    <a:lumMod val="85000"/>
                    <a:lumOff val="15000"/>
                  </a:schemeClr>
                </a:solidFill>
                <a:latin typeface="+mn-ea"/>
              </a:rPr>
              <a:t>6</a:t>
            </a:r>
            <a:r>
              <a:rPr lang="en-US" altLang="ja-JP" b="1" dirty="0">
                <a:solidFill>
                  <a:schemeClr val="tx1">
                    <a:lumMod val="85000"/>
                    <a:lumOff val="15000"/>
                  </a:schemeClr>
                </a:solidFill>
                <a:latin typeface="+mn-ea"/>
              </a:rPr>
              <a:t>.</a:t>
            </a:r>
            <a:r>
              <a:rPr lang="ja-JP" altLang="en-US" b="1" dirty="0" smtClean="0">
                <a:solidFill>
                  <a:schemeClr val="tx1">
                    <a:lumMod val="85000"/>
                    <a:lumOff val="15000"/>
                  </a:schemeClr>
                </a:solidFill>
                <a:latin typeface="+mn-ea"/>
              </a:rPr>
              <a:t>経費</a:t>
            </a:r>
            <a:r>
              <a:rPr lang="ja-JP" altLang="en-US" b="1" dirty="0">
                <a:solidFill>
                  <a:schemeClr val="tx1">
                    <a:lumMod val="85000"/>
                    <a:lumOff val="15000"/>
                  </a:schemeClr>
                </a:solidFill>
                <a:latin typeface="+mn-ea"/>
              </a:rPr>
              <a:t>に</a:t>
            </a:r>
            <a:r>
              <a:rPr lang="ja-JP" altLang="en-US" b="1" dirty="0" smtClean="0">
                <a:solidFill>
                  <a:schemeClr val="tx1">
                    <a:lumMod val="85000"/>
                    <a:lumOff val="15000"/>
                  </a:schemeClr>
                </a:solidFill>
                <a:latin typeface="+mn-ea"/>
              </a:rPr>
              <a:t>ついて</a:t>
            </a:r>
            <a:endParaRPr lang="en-US" altLang="ja-JP" b="1" dirty="0">
              <a:solidFill>
                <a:schemeClr val="tx1">
                  <a:lumMod val="85000"/>
                  <a:lumOff val="15000"/>
                </a:schemeClr>
              </a:solidFill>
              <a:latin typeface="+mn-ea"/>
            </a:endParaRPr>
          </a:p>
          <a:p>
            <a:pPr>
              <a:spcAft>
                <a:spcPts val="450"/>
              </a:spcAft>
            </a:pPr>
            <a:r>
              <a:rPr lang="en-US" altLang="zh-TW" b="1" dirty="0">
                <a:solidFill>
                  <a:schemeClr val="tx1">
                    <a:lumMod val="85000"/>
                    <a:lumOff val="15000"/>
                  </a:schemeClr>
                </a:solidFill>
                <a:latin typeface="+mn-ea"/>
              </a:rPr>
              <a:t>7</a:t>
            </a:r>
            <a:r>
              <a:rPr lang="en-US" altLang="zh-TW" b="1" dirty="0" smtClean="0">
                <a:solidFill>
                  <a:schemeClr val="tx1">
                    <a:lumMod val="85000"/>
                    <a:lumOff val="15000"/>
                  </a:schemeClr>
                </a:solidFill>
                <a:latin typeface="+mn-ea"/>
              </a:rPr>
              <a:t>.</a:t>
            </a:r>
            <a:r>
              <a:rPr lang="ja-JP" altLang="en-US" b="1" dirty="0" smtClean="0">
                <a:solidFill>
                  <a:schemeClr val="tx1">
                    <a:lumMod val="85000"/>
                    <a:lumOff val="15000"/>
                  </a:schemeClr>
                </a:solidFill>
                <a:latin typeface="+mn-ea"/>
              </a:rPr>
              <a:t>選定</a:t>
            </a:r>
            <a:r>
              <a:rPr lang="ja-JP" altLang="en-US" b="1" dirty="0">
                <a:solidFill>
                  <a:schemeClr val="tx1">
                    <a:lumMod val="85000"/>
                    <a:lumOff val="15000"/>
                  </a:schemeClr>
                </a:solidFill>
                <a:latin typeface="+mn-ea"/>
              </a:rPr>
              <a:t>について</a:t>
            </a:r>
            <a:endParaRPr lang="en-US" altLang="zh-TW" b="1" dirty="0">
              <a:solidFill>
                <a:schemeClr val="tx1">
                  <a:lumMod val="85000"/>
                  <a:lumOff val="15000"/>
                </a:schemeClr>
              </a:solidFill>
              <a:latin typeface="+mn-ea"/>
            </a:endParaRPr>
          </a:p>
          <a:p>
            <a:pPr>
              <a:spcAft>
                <a:spcPts val="450"/>
              </a:spcAft>
            </a:pPr>
            <a:r>
              <a:rPr lang="en-US" altLang="ja-JP" b="1" dirty="0">
                <a:solidFill>
                  <a:schemeClr val="tx1">
                    <a:lumMod val="85000"/>
                    <a:lumOff val="15000"/>
                  </a:schemeClr>
                </a:solidFill>
                <a:latin typeface="+mn-ea"/>
              </a:rPr>
              <a:t>8</a:t>
            </a:r>
            <a:r>
              <a:rPr lang="en-US" altLang="ja-JP" b="1" dirty="0" smtClean="0">
                <a:solidFill>
                  <a:schemeClr val="tx1">
                    <a:lumMod val="85000"/>
                    <a:lumOff val="15000"/>
                  </a:schemeClr>
                </a:solidFill>
                <a:latin typeface="+mn-ea"/>
              </a:rPr>
              <a:t>.</a:t>
            </a:r>
            <a:r>
              <a:rPr lang="ja-JP" altLang="en-US" b="1" dirty="0"/>
              <a:t>事業実施について</a:t>
            </a:r>
            <a:endParaRPr lang="en-US" altLang="ja-JP" b="1" dirty="0">
              <a:solidFill>
                <a:schemeClr val="tx1">
                  <a:lumMod val="85000"/>
                  <a:lumOff val="15000"/>
                </a:schemeClr>
              </a:solidFill>
              <a:latin typeface="+mn-ea"/>
            </a:endParaRPr>
          </a:p>
          <a:p>
            <a:pPr>
              <a:spcAft>
                <a:spcPts val="450"/>
              </a:spcAft>
            </a:pPr>
            <a:r>
              <a:rPr lang="en-US" altLang="ja-JP" b="1" dirty="0">
                <a:solidFill>
                  <a:schemeClr val="tx1">
                    <a:lumMod val="85000"/>
                    <a:lumOff val="15000"/>
                  </a:schemeClr>
                </a:solidFill>
                <a:latin typeface="+mn-ea"/>
              </a:rPr>
              <a:t>9</a:t>
            </a:r>
            <a:r>
              <a:rPr lang="en-US" altLang="ja-JP" b="1" dirty="0" smtClean="0">
                <a:solidFill>
                  <a:schemeClr val="tx1">
                    <a:lumMod val="85000"/>
                    <a:lumOff val="15000"/>
                  </a:schemeClr>
                </a:solidFill>
                <a:latin typeface="+mn-ea"/>
              </a:rPr>
              <a:t>.</a:t>
            </a:r>
            <a:r>
              <a:rPr lang="ja-JP" altLang="en-US" b="1" dirty="0"/>
              <a:t>実行団体に対する監督について</a:t>
            </a:r>
            <a:endParaRPr lang="en-US" altLang="ja-JP" b="1" dirty="0">
              <a:solidFill>
                <a:schemeClr val="tx1">
                  <a:lumMod val="85000"/>
                  <a:lumOff val="15000"/>
                </a:schemeClr>
              </a:solidFill>
              <a:latin typeface="+mn-ea"/>
            </a:endParaRPr>
          </a:p>
          <a:p>
            <a:pPr>
              <a:spcAft>
                <a:spcPts val="450"/>
              </a:spcAft>
            </a:pPr>
            <a:r>
              <a:rPr lang="en-US" altLang="ja-JP" b="1" dirty="0">
                <a:solidFill>
                  <a:schemeClr val="tx1">
                    <a:lumMod val="85000"/>
                    <a:lumOff val="15000"/>
                  </a:schemeClr>
                </a:solidFill>
                <a:latin typeface="+mn-ea"/>
              </a:rPr>
              <a:t>10</a:t>
            </a:r>
            <a:r>
              <a:rPr lang="en-US" altLang="ja-JP" b="1" dirty="0" smtClean="0">
                <a:solidFill>
                  <a:schemeClr val="tx1">
                    <a:lumMod val="85000"/>
                    <a:lumOff val="15000"/>
                  </a:schemeClr>
                </a:solidFill>
                <a:latin typeface="+mn-ea"/>
              </a:rPr>
              <a:t>.</a:t>
            </a:r>
            <a:r>
              <a:rPr lang="ja-JP" altLang="en-US" b="1" dirty="0">
                <a:solidFill>
                  <a:schemeClr val="tx1">
                    <a:lumMod val="85000"/>
                    <a:lumOff val="15000"/>
                  </a:schemeClr>
                </a:solidFill>
                <a:latin typeface="+mn-ea"/>
              </a:rPr>
              <a:t>外部監査の</a:t>
            </a:r>
            <a:r>
              <a:rPr lang="ja-JP" altLang="en-US" b="1" dirty="0" smtClean="0">
                <a:solidFill>
                  <a:schemeClr val="tx1">
                    <a:lumMod val="85000"/>
                    <a:lumOff val="15000"/>
                  </a:schemeClr>
                </a:solidFill>
                <a:latin typeface="+mn-ea"/>
              </a:rPr>
              <a:t>実施</a:t>
            </a:r>
            <a:endParaRPr lang="en-US" altLang="ja-JP" b="1" dirty="0" smtClean="0">
              <a:solidFill>
                <a:schemeClr val="tx1">
                  <a:lumMod val="85000"/>
                  <a:lumOff val="15000"/>
                </a:schemeClr>
              </a:solidFill>
              <a:latin typeface="+mn-ea"/>
            </a:endParaRPr>
          </a:p>
          <a:p>
            <a:pPr>
              <a:spcAft>
                <a:spcPts val="450"/>
              </a:spcAft>
            </a:pPr>
            <a:r>
              <a:rPr lang="en-US" altLang="ja-JP" b="1" dirty="0">
                <a:solidFill>
                  <a:schemeClr val="tx1">
                    <a:lumMod val="85000"/>
                    <a:lumOff val="15000"/>
                  </a:schemeClr>
                </a:solidFill>
                <a:latin typeface="+mn-ea"/>
              </a:rPr>
              <a:t>11. </a:t>
            </a:r>
            <a:r>
              <a:rPr lang="ja-JP" altLang="en-US" b="1" dirty="0" smtClean="0">
                <a:solidFill>
                  <a:schemeClr val="tx1">
                    <a:lumMod val="85000"/>
                    <a:lumOff val="15000"/>
                  </a:schemeClr>
                </a:solidFill>
                <a:latin typeface="+mn-ea"/>
              </a:rPr>
              <a:t>その他</a:t>
            </a:r>
            <a:endParaRPr lang="en-US" altLang="ja-JP" b="1" dirty="0" smtClean="0">
              <a:solidFill>
                <a:schemeClr val="tx1">
                  <a:lumMod val="85000"/>
                  <a:lumOff val="15000"/>
                </a:schemeClr>
              </a:solidFill>
              <a:latin typeface="+mn-ea"/>
            </a:endParaRPr>
          </a:p>
          <a:p>
            <a:pPr>
              <a:spcAft>
                <a:spcPts val="450"/>
              </a:spcAft>
            </a:pPr>
            <a:r>
              <a:rPr lang="ja-JP" altLang="en-US" b="1" dirty="0" smtClean="0">
                <a:solidFill>
                  <a:schemeClr val="tx1">
                    <a:lumMod val="85000"/>
                    <a:lumOff val="15000"/>
                  </a:schemeClr>
                </a:solidFill>
                <a:latin typeface="+mn-ea"/>
              </a:rPr>
              <a:t>問い合わせ先</a:t>
            </a:r>
            <a:endParaRPr lang="en-US" altLang="ja-JP" b="1" dirty="0">
              <a:solidFill>
                <a:schemeClr val="tx1">
                  <a:lumMod val="85000"/>
                  <a:lumOff val="15000"/>
                </a:schemeClr>
              </a:solidFill>
              <a:latin typeface="+mn-ea"/>
            </a:endParaRPr>
          </a:p>
        </p:txBody>
      </p:sp>
    </p:spTree>
    <p:extLst>
      <p:ext uri="{BB962C8B-B14F-4D97-AF65-F5344CB8AC3E}">
        <p14:creationId xmlns:p14="http://schemas.microsoft.com/office/powerpoint/2010/main" val="425103241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a:extLst>
              <a:ext uri="{FF2B5EF4-FFF2-40B4-BE49-F238E27FC236}">
                <a16:creationId xmlns:a16="http://schemas.microsoft.com/office/drawing/2014/main" xmlns="" id="{347026FD-4198-4D1C-B8A7-7DDCAD18C75A}"/>
              </a:ext>
            </a:extLst>
          </p:cNvPr>
          <p:cNvSpPr>
            <a:spLocks noGrp="1"/>
          </p:cNvSpPr>
          <p:nvPr>
            <p:ph type="sldNum" sz="quarter" idx="12"/>
          </p:nvPr>
        </p:nvSpPr>
        <p:spPr>
          <a:xfrm>
            <a:off x="6951866" y="4899089"/>
            <a:ext cx="2057400" cy="244412"/>
          </a:xfrm>
        </p:spPr>
        <p:txBody>
          <a:bodyPr/>
          <a:lstStyle/>
          <a:p>
            <a:fld id="{A1F6A0AC-F2C6-4C21-B4A0-CF4BD5AB1286}" type="slidenum">
              <a:rPr lang="ja-JP" altLang="en-US" sz="800" b="1"/>
              <a:pPr/>
              <a:t>20</a:t>
            </a:fld>
            <a:endParaRPr lang="ja-JP" altLang="en-US" sz="800" b="1" dirty="0"/>
          </a:p>
        </p:txBody>
      </p:sp>
      <p:sp>
        <p:nvSpPr>
          <p:cNvPr id="4" name="タイトル 3">
            <a:extLst>
              <a:ext uri="{FF2B5EF4-FFF2-40B4-BE49-F238E27FC236}">
                <a16:creationId xmlns:a16="http://schemas.microsoft.com/office/drawing/2014/main" xmlns="" id="{BCBE04EA-C0DC-4579-A56C-365ED27F498B}"/>
              </a:ext>
            </a:extLst>
          </p:cNvPr>
          <p:cNvSpPr>
            <a:spLocks noGrp="1"/>
          </p:cNvSpPr>
          <p:nvPr>
            <p:ph type="title"/>
          </p:nvPr>
        </p:nvSpPr>
        <p:spPr/>
        <p:txBody>
          <a:bodyPr/>
          <a:lstStyle/>
          <a:p>
            <a:r>
              <a:rPr lang="ja-JP" altLang="en-US" dirty="0"/>
              <a:t>８</a:t>
            </a:r>
            <a:r>
              <a:rPr lang="en-US" altLang="ja-JP" dirty="0"/>
              <a:t>. </a:t>
            </a:r>
            <a:r>
              <a:rPr lang="ja-JP" altLang="en-US" dirty="0"/>
              <a:t>事業実施に</a:t>
            </a:r>
            <a:r>
              <a:rPr lang="ja-JP" altLang="en-US" dirty="0" smtClean="0"/>
              <a:t>ついて</a:t>
            </a:r>
            <a:endParaRPr kumimoji="1" lang="ja-JP" altLang="en-US" dirty="0"/>
          </a:p>
        </p:txBody>
      </p:sp>
      <p:sp>
        <p:nvSpPr>
          <p:cNvPr id="10" name="正方形/長方形 9">
            <a:extLst>
              <a:ext uri="{FF2B5EF4-FFF2-40B4-BE49-F238E27FC236}">
                <a16:creationId xmlns:a16="http://schemas.microsoft.com/office/drawing/2014/main" xmlns="" id="{34A1D13E-4BB2-4A35-A154-F235B573F52E}"/>
              </a:ext>
            </a:extLst>
          </p:cNvPr>
          <p:cNvSpPr/>
          <p:nvPr/>
        </p:nvSpPr>
        <p:spPr>
          <a:xfrm>
            <a:off x="701317" y="1486881"/>
            <a:ext cx="7703819" cy="961802"/>
          </a:xfrm>
          <a:prstGeom prst="rect">
            <a:avLst/>
          </a:prstGeom>
        </p:spPr>
        <p:txBody>
          <a:bodyPr wrap="square" lIns="68580" tIns="34290" rIns="68580" bIns="34290">
            <a:spAutoFit/>
          </a:bodyPr>
          <a:lstStyle/>
          <a:p>
            <a:pPr marL="136922" indent="-136922">
              <a:lnSpc>
                <a:spcPts val="1800"/>
              </a:lnSpc>
              <a:defRPr/>
            </a:pPr>
            <a:r>
              <a:rPr lang="ja-JP" altLang="en-US" dirty="0">
                <a:solidFill>
                  <a:srgbClr val="000000"/>
                </a:solidFill>
              </a:rPr>
              <a:t>●社会的インパクト</a:t>
            </a:r>
            <a:r>
              <a:rPr lang="ja-JP" altLang="en-US" dirty="0" smtClean="0">
                <a:solidFill>
                  <a:srgbClr val="000000"/>
                </a:solidFill>
                <a:latin typeface="+mn-ea"/>
              </a:rPr>
              <a:t>評価を実施</a:t>
            </a:r>
            <a:endParaRPr lang="en-US" altLang="ja-JP" dirty="0" smtClean="0">
              <a:solidFill>
                <a:srgbClr val="000000"/>
              </a:solidFill>
              <a:latin typeface="+mn-ea"/>
            </a:endParaRPr>
          </a:p>
          <a:p>
            <a:pPr marL="136922" indent="-136922">
              <a:lnSpc>
                <a:spcPts val="1800"/>
              </a:lnSpc>
              <a:defRPr/>
            </a:pPr>
            <a:r>
              <a:rPr lang="ja-JP" altLang="en-US" dirty="0" smtClean="0">
                <a:solidFill>
                  <a:srgbClr val="000000"/>
                </a:solidFill>
              </a:rPr>
              <a:t>●</a:t>
            </a:r>
            <a:r>
              <a:rPr lang="ja-JP" altLang="en-US" dirty="0">
                <a:solidFill>
                  <a:srgbClr val="000000"/>
                </a:solidFill>
              </a:rPr>
              <a:t>評価は事業を実施する前（事前評価）</a:t>
            </a:r>
            <a:r>
              <a:rPr lang="ja-JP" altLang="en-US" dirty="0" smtClean="0">
                <a:solidFill>
                  <a:srgbClr val="000000"/>
                </a:solidFill>
              </a:rPr>
              <a:t>、事業</a:t>
            </a:r>
            <a:r>
              <a:rPr lang="ja-JP" altLang="en-US" dirty="0">
                <a:solidFill>
                  <a:srgbClr val="000000"/>
                </a:solidFill>
              </a:rPr>
              <a:t>終了時（事後評価）に</a:t>
            </a:r>
            <a:r>
              <a:rPr lang="ja-JP" altLang="en-US" dirty="0" smtClean="0">
                <a:solidFill>
                  <a:srgbClr val="000000"/>
                </a:solidFill>
              </a:rPr>
              <a:t>実施</a:t>
            </a:r>
            <a:endParaRPr lang="en-US" altLang="ja-JP" dirty="0">
              <a:solidFill>
                <a:srgbClr val="000000"/>
              </a:solidFill>
            </a:endParaRPr>
          </a:p>
          <a:p>
            <a:pPr lvl="0"/>
            <a:r>
              <a:rPr lang="ja-JP" altLang="en-US" dirty="0" smtClean="0">
                <a:solidFill>
                  <a:srgbClr val="000000"/>
                </a:solidFill>
              </a:rPr>
              <a:t>●</a:t>
            </a:r>
            <a:r>
              <a:rPr lang="ja-JP" altLang="ja-JP" dirty="0" smtClean="0"/>
              <a:t>原則</a:t>
            </a:r>
            <a:r>
              <a:rPr lang="ja-JP" altLang="ja-JP" dirty="0"/>
              <a:t>として６か月ごとに民間公益活動の進捗状況の報告　</a:t>
            </a:r>
          </a:p>
          <a:p>
            <a:pPr lvl="0"/>
            <a:r>
              <a:rPr lang="ja-JP" altLang="en-US" dirty="0">
                <a:solidFill>
                  <a:srgbClr val="000000"/>
                </a:solidFill>
              </a:rPr>
              <a:t>●</a:t>
            </a:r>
            <a:r>
              <a:rPr lang="ja-JP" altLang="ja-JP" dirty="0" smtClean="0"/>
              <a:t>毎月</a:t>
            </a:r>
            <a:r>
              <a:rPr lang="en-US" altLang="ja-JP" dirty="0" smtClean="0"/>
              <a:t>1</a:t>
            </a:r>
            <a:r>
              <a:rPr lang="ja-JP" altLang="ja-JP" dirty="0" smtClean="0"/>
              <a:t>回以上程度、対面形式（</a:t>
            </a:r>
            <a:r>
              <a:rPr lang="en-US" altLang="ja-JP" dirty="0" smtClean="0"/>
              <a:t>WEB</a:t>
            </a:r>
            <a:r>
              <a:rPr lang="ja-JP" altLang="ja-JP" dirty="0" smtClean="0"/>
              <a:t>会議を含む）による進捗状況についての協議を行います。</a:t>
            </a:r>
          </a:p>
        </p:txBody>
      </p:sp>
      <p:sp>
        <p:nvSpPr>
          <p:cNvPr id="13" name="テキスト ボックス 12">
            <a:extLst>
              <a:ext uri="{FF2B5EF4-FFF2-40B4-BE49-F238E27FC236}">
                <a16:creationId xmlns:a16="http://schemas.microsoft.com/office/drawing/2014/main" xmlns="" id="{7A16CF0F-6A53-6B46-8CBA-B68331D1CFD1}"/>
              </a:ext>
            </a:extLst>
          </p:cNvPr>
          <p:cNvSpPr txBox="1"/>
          <p:nvPr/>
        </p:nvSpPr>
        <p:spPr>
          <a:xfrm>
            <a:off x="748524" y="864225"/>
            <a:ext cx="7703820" cy="346249"/>
          </a:xfrm>
          <a:prstGeom prst="rect">
            <a:avLst/>
          </a:prstGeom>
          <a:noFill/>
        </p:spPr>
        <p:txBody>
          <a:bodyPr wrap="square" lIns="68580" tIns="34290" rIns="68580" bIns="34290" rtlCol="0">
            <a:spAutoFit/>
          </a:bodyPr>
          <a:lstStyle/>
          <a:p>
            <a:r>
              <a:rPr lang="ja-JP" altLang="en-US" sz="1800" b="1" dirty="0">
                <a:solidFill>
                  <a:schemeClr val="accent6"/>
                </a:solidFill>
              </a:rPr>
              <a:t>事業の進捗管理 </a:t>
            </a:r>
            <a:endParaRPr lang="en-US" altLang="ja-JP" sz="1800" b="1" dirty="0">
              <a:solidFill>
                <a:schemeClr val="accent6"/>
              </a:solidFill>
              <a:latin typeface="+mn-ea"/>
            </a:endParaRPr>
          </a:p>
        </p:txBody>
      </p:sp>
      <p:sp>
        <p:nvSpPr>
          <p:cNvPr id="14" name="正方形/長方形 13">
            <a:extLst>
              <a:ext uri="{FF2B5EF4-FFF2-40B4-BE49-F238E27FC236}">
                <a16:creationId xmlns:a16="http://schemas.microsoft.com/office/drawing/2014/main" xmlns="" id="{FC7A94C4-DEA8-B04F-972C-757168379B25}"/>
              </a:ext>
            </a:extLst>
          </p:cNvPr>
          <p:cNvSpPr/>
          <p:nvPr/>
        </p:nvSpPr>
        <p:spPr>
          <a:xfrm>
            <a:off x="584618" y="896727"/>
            <a:ext cx="69372" cy="150088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solidFill>
                <a:srgbClr val="2E8ACB"/>
              </a:solidFill>
            </a:endParaRPr>
          </a:p>
        </p:txBody>
      </p:sp>
      <p:grpSp>
        <p:nvGrpSpPr>
          <p:cNvPr id="2" name="グループ化 1">
            <a:extLst>
              <a:ext uri="{FF2B5EF4-FFF2-40B4-BE49-F238E27FC236}">
                <a16:creationId xmlns:a16="http://schemas.microsoft.com/office/drawing/2014/main" xmlns="" id="{E33D0C20-84DC-1347-8E70-C6FB7A9934C0}"/>
              </a:ext>
            </a:extLst>
          </p:cNvPr>
          <p:cNvGrpSpPr/>
          <p:nvPr/>
        </p:nvGrpSpPr>
        <p:grpSpPr>
          <a:xfrm>
            <a:off x="584618" y="2769461"/>
            <a:ext cx="7820519" cy="1549454"/>
            <a:chOff x="779488" y="4388649"/>
            <a:chExt cx="10427359" cy="2065939"/>
          </a:xfrm>
        </p:grpSpPr>
        <p:sp>
          <p:nvSpPr>
            <p:cNvPr id="6" name="コンテンツ プレースホルダー 2">
              <a:extLst>
                <a:ext uri="{FF2B5EF4-FFF2-40B4-BE49-F238E27FC236}">
                  <a16:creationId xmlns:a16="http://schemas.microsoft.com/office/drawing/2014/main" xmlns="" id="{BB4D9DE8-22D8-440C-81E4-29AC99F2B469}"/>
                </a:ext>
              </a:extLst>
            </p:cNvPr>
            <p:cNvSpPr txBox="1">
              <a:spLocks/>
            </p:cNvSpPr>
            <p:nvPr/>
          </p:nvSpPr>
          <p:spPr>
            <a:xfrm>
              <a:off x="994264" y="4795923"/>
              <a:ext cx="9961098" cy="1492433"/>
            </a:xfrm>
            <a:prstGeom prst="rect">
              <a:avLst/>
            </a:prstGeom>
            <a:ln w="2540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002060"/>
                </a:buClr>
                <a:buFont typeface="Wingdings" panose="05000000000000000000" pitchFamily="2" charset="2"/>
                <a:buChar char="l"/>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Clr>
                  <a:srgbClr val="002060"/>
                </a:buClr>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Clr>
                  <a:srgbClr val="002060"/>
                </a:buClr>
                <a:buFont typeface="Wingdings" panose="05000000000000000000" pitchFamily="2" charset="2"/>
                <a:buChar char="Ø"/>
                <a:defRPr kumimoji="1" sz="18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Clr>
                  <a:srgbClr val="002060"/>
                </a:buClr>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Clr>
                  <a:srgbClr val="002060"/>
                </a:buClr>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845"/>
                </a:lnSpc>
                <a:spcBef>
                  <a:spcPts val="0"/>
                </a:spcBef>
                <a:buNone/>
              </a:pPr>
              <a:r>
                <a:rPr lang="en-US" altLang="ja-JP" sz="1400" b="0" dirty="0">
                  <a:latin typeface="+mn-ea"/>
                  <a:ea typeface="+mn-ea"/>
                </a:rPr>
                <a:t>1) </a:t>
              </a:r>
              <a:r>
                <a:rPr lang="ja-JP" altLang="en-US" sz="1400" b="0" dirty="0">
                  <a:latin typeface="+mn-ea"/>
                  <a:ea typeface="+mn-ea"/>
                </a:rPr>
                <a:t>対等なパートナーシップによる企画の補強から進捗管理、監督、評価までの支援</a:t>
              </a:r>
            </a:p>
            <a:p>
              <a:pPr marL="0" indent="0">
                <a:lnSpc>
                  <a:spcPts val="1845"/>
                </a:lnSpc>
                <a:spcBef>
                  <a:spcPts val="0"/>
                </a:spcBef>
                <a:buNone/>
              </a:pPr>
              <a:r>
                <a:rPr lang="en-US" altLang="ja-JP" sz="1400" b="0" dirty="0">
                  <a:latin typeface="+mn-ea"/>
                  <a:ea typeface="+mn-ea"/>
                </a:rPr>
                <a:t>2) </a:t>
              </a:r>
              <a:r>
                <a:rPr lang="ja-JP" altLang="en-US" sz="1400" b="0" dirty="0">
                  <a:latin typeface="+mn-ea"/>
                  <a:ea typeface="+mn-ea"/>
                </a:rPr>
                <a:t>プログラムオフィサーによる伴走支援</a:t>
              </a:r>
            </a:p>
            <a:p>
              <a:pPr marL="0" indent="0">
                <a:lnSpc>
                  <a:spcPts val="1845"/>
                </a:lnSpc>
                <a:spcBef>
                  <a:spcPts val="0"/>
                </a:spcBef>
                <a:buNone/>
              </a:pPr>
              <a:r>
                <a:rPr lang="en-US" altLang="ja-JP" sz="1400" b="0" dirty="0">
                  <a:latin typeface="+mn-ea"/>
                  <a:ea typeface="+mn-ea"/>
                </a:rPr>
                <a:t>3) </a:t>
              </a:r>
              <a:r>
                <a:rPr lang="ja-JP" altLang="en-US" sz="1400" b="0" dirty="0">
                  <a:latin typeface="+mn-ea"/>
                  <a:ea typeface="+mn-ea"/>
                </a:rPr>
                <a:t>企業等に勤務する各領域の専門家によるプロボノ活動・ボランティアの</a:t>
              </a:r>
              <a:endParaRPr lang="en-US" altLang="ja-JP" sz="1400" b="0" dirty="0">
                <a:latin typeface="+mn-ea"/>
                <a:ea typeface="+mn-ea"/>
              </a:endParaRPr>
            </a:p>
            <a:p>
              <a:pPr marL="0" indent="0">
                <a:lnSpc>
                  <a:spcPts val="1845"/>
                </a:lnSpc>
                <a:spcBef>
                  <a:spcPts val="0"/>
                </a:spcBef>
                <a:buNone/>
              </a:pPr>
              <a:r>
                <a:rPr lang="ja-JP" altLang="en-US" sz="1400" b="0" dirty="0">
                  <a:latin typeface="+mn-ea"/>
                  <a:ea typeface="+mn-ea"/>
                </a:rPr>
                <a:t>　活用による経営、広報、マーケティング、</a:t>
              </a:r>
              <a:r>
                <a:rPr lang="en-US" altLang="ja-JP" sz="1400" b="0" dirty="0">
                  <a:latin typeface="+mn-ea"/>
                  <a:ea typeface="+mn-ea"/>
                </a:rPr>
                <a:t>ICT</a:t>
              </a:r>
              <a:r>
                <a:rPr lang="ja-JP" altLang="en-US" sz="1400" b="0" dirty="0">
                  <a:latin typeface="+mn-ea"/>
                  <a:ea typeface="+mn-ea"/>
                </a:rPr>
                <a:t>活用等を支援</a:t>
              </a:r>
            </a:p>
            <a:p>
              <a:pPr marL="0" indent="0">
                <a:lnSpc>
                  <a:spcPts val="1845"/>
                </a:lnSpc>
                <a:spcBef>
                  <a:spcPts val="0"/>
                </a:spcBef>
                <a:buNone/>
              </a:pPr>
              <a:r>
                <a:rPr lang="en-US" altLang="ja-JP" sz="1400" b="0" dirty="0">
                  <a:latin typeface="+mn-ea"/>
                  <a:ea typeface="+mn-ea"/>
                </a:rPr>
                <a:t>4)</a:t>
              </a:r>
              <a:r>
                <a:rPr lang="ja-JP" altLang="en-US" sz="1400" b="0" dirty="0">
                  <a:latin typeface="+mn-ea"/>
                  <a:ea typeface="+mn-ea"/>
                </a:rPr>
                <a:t>教育・研修事業の順次実施</a:t>
              </a:r>
            </a:p>
          </p:txBody>
        </p:sp>
        <p:sp>
          <p:nvSpPr>
            <p:cNvPr id="15" name="テキスト ボックス 14">
              <a:extLst>
                <a:ext uri="{FF2B5EF4-FFF2-40B4-BE49-F238E27FC236}">
                  <a16:creationId xmlns:a16="http://schemas.microsoft.com/office/drawing/2014/main" xmlns="" id="{C0A0E504-5639-4E44-AD4B-E5A3C27519C5}"/>
                </a:ext>
              </a:extLst>
            </p:cNvPr>
            <p:cNvSpPr txBox="1"/>
            <p:nvPr/>
          </p:nvSpPr>
          <p:spPr>
            <a:xfrm>
              <a:off x="935087" y="4388649"/>
              <a:ext cx="10271760" cy="492443"/>
            </a:xfrm>
            <a:prstGeom prst="rect">
              <a:avLst/>
            </a:prstGeom>
            <a:noFill/>
          </p:spPr>
          <p:txBody>
            <a:bodyPr wrap="square" rtlCol="0">
              <a:spAutoFit/>
            </a:bodyPr>
            <a:lstStyle/>
            <a:p>
              <a:r>
                <a:rPr lang="ja-JP" altLang="en-US" sz="1800" b="1" dirty="0">
                  <a:solidFill>
                    <a:srgbClr val="00B050"/>
                  </a:solidFill>
                  <a:latin typeface="+mn-ea"/>
                </a:rPr>
                <a:t>実行団体の基盤強化のために行う連携支援</a:t>
              </a:r>
              <a:endParaRPr lang="en-US" altLang="ja-JP" sz="1800" b="1" dirty="0">
                <a:solidFill>
                  <a:srgbClr val="00B050"/>
                </a:solidFill>
                <a:latin typeface="+mn-ea"/>
              </a:endParaRPr>
            </a:p>
          </p:txBody>
        </p:sp>
        <p:sp>
          <p:nvSpPr>
            <p:cNvPr id="16" name="正方形/長方形 15">
              <a:extLst>
                <a:ext uri="{FF2B5EF4-FFF2-40B4-BE49-F238E27FC236}">
                  <a16:creationId xmlns:a16="http://schemas.microsoft.com/office/drawing/2014/main" xmlns="" id="{FDA99BEF-9A3D-F749-81A7-2FDF7071D3D6}"/>
                </a:ext>
              </a:extLst>
            </p:cNvPr>
            <p:cNvSpPr/>
            <p:nvPr/>
          </p:nvSpPr>
          <p:spPr>
            <a:xfrm>
              <a:off x="779488" y="4428990"/>
              <a:ext cx="100519" cy="202559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E8ACB"/>
                </a:solidFill>
              </a:endParaRPr>
            </a:p>
          </p:txBody>
        </p:sp>
      </p:grpSp>
      <p:sp>
        <p:nvSpPr>
          <p:cNvPr id="12" name="フッター プレースホルダー 12">
            <a:extLst>
              <a:ext uri="{FF2B5EF4-FFF2-40B4-BE49-F238E27FC236}">
                <a16:creationId xmlns:a16="http://schemas.microsoft.com/office/drawing/2014/main" xmlns="" id="{7713A175-9F41-462B-9A9A-54F9639B11F9}"/>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269956127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xmlns="" id="{A97DB82E-F068-4E94-95CE-2CF87A022A6D}"/>
              </a:ext>
            </a:extLst>
          </p:cNvPr>
          <p:cNvSpPr>
            <a:spLocks noGrp="1"/>
          </p:cNvSpPr>
          <p:nvPr>
            <p:ph idx="1"/>
          </p:nvPr>
        </p:nvSpPr>
        <p:spPr>
          <a:xfrm>
            <a:off x="424275" y="951644"/>
            <a:ext cx="7886700" cy="796589"/>
          </a:xfrm>
        </p:spPr>
        <p:txBody>
          <a:bodyPr>
            <a:noAutofit/>
          </a:bodyPr>
          <a:lstStyle/>
          <a:p>
            <a:pPr marL="0" indent="0">
              <a:lnSpc>
                <a:spcPts val="1875"/>
              </a:lnSpc>
              <a:spcBef>
                <a:spcPts val="0"/>
              </a:spcBef>
              <a:buNone/>
            </a:pPr>
            <a:r>
              <a:rPr lang="ja-JP" altLang="en-US" sz="1600" b="1" dirty="0">
                <a:solidFill>
                  <a:srgbClr val="00B050"/>
                </a:solidFill>
              </a:rPr>
              <a:t>・資金分配団体による実行団体の監督</a:t>
            </a:r>
            <a:endParaRPr lang="en-US" altLang="ja-JP" sz="1600" b="1" dirty="0">
              <a:solidFill>
                <a:srgbClr val="00B050"/>
              </a:solidFill>
            </a:endParaRPr>
          </a:p>
          <a:p>
            <a:pPr marL="0" indent="0">
              <a:lnSpc>
                <a:spcPts val="1875"/>
              </a:lnSpc>
              <a:spcBef>
                <a:spcPts val="0"/>
              </a:spcBef>
              <a:spcAft>
                <a:spcPts val="450"/>
              </a:spcAft>
              <a:buNone/>
            </a:pPr>
            <a:r>
              <a:rPr lang="ja-JP" altLang="en-US" sz="1600" dirty="0"/>
              <a:t>　　－不正等の場合の助成等の返還を含む必要事項を公募要領、資金提供契約に明記</a:t>
            </a:r>
            <a:endParaRPr lang="en-US" altLang="ja-JP" sz="1600" dirty="0"/>
          </a:p>
          <a:p>
            <a:pPr marL="0" indent="0">
              <a:lnSpc>
                <a:spcPts val="1875"/>
              </a:lnSpc>
              <a:spcBef>
                <a:spcPts val="0"/>
              </a:spcBef>
              <a:buNone/>
            </a:pPr>
            <a:r>
              <a:rPr lang="ja-JP" altLang="en-US" sz="1600" b="1" dirty="0">
                <a:solidFill>
                  <a:srgbClr val="00B050"/>
                </a:solidFill>
              </a:rPr>
              <a:t>・情報公開の徹底</a:t>
            </a:r>
            <a:endParaRPr lang="en-US" altLang="ja-JP" sz="1600" b="1" dirty="0">
              <a:solidFill>
                <a:srgbClr val="00B050"/>
              </a:solidFill>
            </a:endParaRPr>
          </a:p>
          <a:p>
            <a:pPr marL="0" indent="0">
              <a:lnSpc>
                <a:spcPts val="1875"/>
              </a:lnSpc>
              <a:spcBef>
                <a:spcPts val="0"/>
              </a:spcBef>
              <a:buNone/>
            </a:pPr>
            <a:r>
              <a:rPr lang="ja-JP" altLang="en-US" sz="1600" dirty="0"/>
              <a:t>　　－実行団体の選定情報</a:t>
            </a:r>
            <a:endParaRPr lang="en-US" altLang="ja-JP" sz="1600" dirty="0"/>
          </a:p>
          <a:p>
            <a:pPr marL="0" indent="0">
              <a:lnSpc>
                <a:spcPts val="1875"/>
              </a:lnSpc>
              <a:spcBef>
                <a:spcPts val="0"/>
              </a:spcBef>
              <a:buNone/>
            </a:pPr>
            <a:r>
              <a:rPr lang="ja-JP" altLang="en-US" sz="1600" dirty="0"/>
              <a:t>　　－事業の進捗・評価結果</a:t>
            </a:r>
            <a:r>
              <a:rPr lang="ja-JP" altLang="en-US" sz="1600" dirty="0" smtClean="0"/>
              <a:t>等</a:t>
            </a:r>
            <a:endParaRPr lang="en-US" altLang="ja-JP" sz="1600" dirty="0" smtClean="0"/>
          </a:p>
          <a:p>
            <a:pPr marL="0" indent="0">
              <a:lnSpc>
                <a:spcPts val="1875"/>
              </a:lnSpc>
              <a:spcBef>
                <a:spcPts val="0"/>
              </a:spcBef>
              <a:buNone/>
            </a:pPr>
            <a:endParaRPr lang="en-US" altLang="ja-JP" sz="1600" dirty="0"/>
          </a:p>
          <a:p>
            <a:pPr marL="0" indent="0">
              <a:buNone/>
            </a:pPr>
            <a:r>
              <a:rPr lang="en-US" altLang="ja-JP" sz="1400" dirty="0" smtClean="0"/>
              <a:t>(1</a:t>
            </a:r>
            <a:r>
              <a:rPr lang="en-US" altLang="ja-JP" sz="1400" dirty="0"/>
              <a:t>)</a:t>
            </a:r>
            <a:r>
              <a:rPr lang="ja-JP" altLang="en-US" sz="1400" dirty="0"/>
              <a:t>監督 </a:t>
            </a:r>
          </a:p>
          <a:p>
            <a:pPr marL="0" indent="0">
              <a:buNone/>
            </a:pPr>
            <a:r>
              <a:rPr lang="en-US" altLang="ja-JP" sz="1400" dirty="0"/>
              <a:t>(2)</a:t>
            </a:r>
            <a:r>
              <a:rPr lang="ja-JP" altLang="en-US" sz="1400" dirty="0"/>
              <a:t>情報公開の</a:t>
            </a:r>
            <a:r>
              <a:rPr lang="ja-JP" altLang="en-US" sz="1400" dirty="0" smtClean="0"/>
              <a:t>徹底</a:t>
            </a:r>
            <a:endParaRPr lang="en-US" altLang="ja-JP" sz="1400" dirty="0" smtClean="0"/>
          </a:p>
          <a:p>
            <a:pPr marL="0" indent="0">
              <a:buNone/>
            </a:pPr>
            <a:r>
              <a:rPr lang="ja-JP" altLang="en-US" sz="1400" dirty="0" smtClean="0"/>
              <a:t> </a:t>
            </a:r>
            <a:r>
              <a:rPr lang="en-US" altLang="ja-JP" sz="1400" dirty="0"/>
              <a:t>【</a:t>
            </a:r>
            <a:r>
              <a:rPr lang="ja-JP" altLang="en-US" sz="1400" dirty="0"/>
              <a:t>公募に関する情報公開</a:t>
            </a:r>
            <a:r>
              <a:rPr lang="en-US" altLang="ja-JP" sz="1400" dirty="0"/>
              <a:t>】 【</a:t>
            </a:r>
            <a:r>
              <a:rPr lang="ja-JP" altLang="en-US" sz="1400" dirty="0"/>
              <a:t>事業に関する情報公開</a:t>
            </a:r>
            <a:r>
              <a:rPr lang="en-US" altLang="ja-JP" sz="1400" dirty="0"/>
              <a:t>】 【</a:t>
            </a:r>
            <a:r>
              <a:rPr lang="ja-JP" altLang="en-US" sz="1400" dirty="0"/>
              <a:t>情報公開に関する監督</a:t>
            </a:r>
            <a:r>
              <a:rPr lang="en-US" altLang="ja-JP" sz="1400" dirty="0"/>
              <a:t>】 </a:t>
            </a:r>
            <a:endParaRPr lang="ja-JP" altLang="en-US" sz="1400" dirty="0"/>
          </a:p>
          <a:p>
            <a:pPr marL="0" indent="0">
              <a:buNone/>
            </a:pPr>
            <a:r>
              <a:rPr lang="en-US" altLang="ja-JP" sz="1400" dirty="0"/>
              <a:t>(3)</a:t>
            </a:r>
            <a:r>
              <a:rPr lang="ja-JP" altLang="en-US" sz="1400" dirty="0"/>
              <a:t>助成金の公正な活用及び事業の適正な遂行 </a:t>
            </a:r>
          </a:p>
        </p:txBody>
      </p:sp>
      <p:sp>
        <p:nvSpPr>
          <p:cNvPr id="11" name="スライド番号プレースホルダー 10">
            <a:extLst>
              <a:ext uri="{FF2B5EF4-FFF2-40B4-BE49-F238E27FC236}">
                <a16:creationId xmlns:a16="http://schemas.microsoft.com/office/drawing/2014/main" xmlns="" id="{CAE838E9-A9E1-4416-B96E-DA9D23101FA0}"/>
              </a:ext>
            </a:extLst>
          </p:cNvPr>
          <p:cNvSpPr>
            <a:spLocks noGrp="1"/>
          </p:cNvSpPr>
          <p:nvPr>
            <p:ph type="sldNum" sz="quarter" idx="12"/>
          </p:nvPr>
        </p:nvSpPr>
        <p:spPr/>
        <p:txBody>
          <a:bodyPr/>
          <a:lstStyle/>
          <a:p>
            <a:fld id="{A1F6A0AC-F2C6-4C21-B4A0-CF4BD5AB1286}" type="slidenum">
              <a:rPr lang="ja-JP" altLang="en-US" sz="800" b="1"/>
              <a:pPr/>
              <a:t>21</a:t>
            </a:fld>
            <a:endParaRPr lang="ja-JP" altLang="en-US" sz="800" b="1" dirty="0"/>
          </a:p>
        </p:txBody>
      </p:sp>
      <p:sp>
        <p:nvSpPr>
          <p:cNvPr id="4" name="タイトル 3">
            <a:extLst>
              <a:ext uri="{FF2B5EF4-FFF2-40B4-BE49-F238E27FC236}">
                <a16:creationId xmlns:a16="http://schemas.microsoft.com/office/drawing/2014/main" xmlns="" id="{8BA3B5E1-9085-47BA-8673-C38AAABCF97F}"/>
              </a:ext>
            </a:extLst>
          </p:cNvPr>
          <p:cNvSpPr>
            <a:spLocks noGrp="1"/>
          </p:cNvSpPr>
          <p:nvPr>
            <p:ph type="title"/>
          </p:nvPr>
        </p:nvSpPr>
        <p:spPr/>
        <p:txBody>
          <a:bodyPr/>
          <a:lstStyle/>
          <a:p>
            <a:r>
              <a:rPr lang="en-US" altLang="ja-JP" dirty="0"/>
              <a:t>9. </a:t>
            </a:r>
            <a:r>
              <a:rPr lang="ja-JP" altLang="en-US" dirty="0"/>
              <a:t>実行団体に対する監督について</a:t>
            </a:r>
          </a:p>
        </p:txBody>
      </p:sp>
      <p:sp>
        <p:nvSpPr>
          <p:cNvPr id="13" name="フッター プレースホルダー 12">
            <a:extLst>
              <a:ext uri="{FF2B5EF4-FFF2-40B4-BE49-F238E27FC236}">
                <a16:creationId xmlns:a16="http://schemas.microsoft.com/office/drawing/2014/main" xmlns="" id="{6BBFDC77-B98A-4F8E-BCCA-62E953FC54BE}"/>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115557702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8BA3B5E1-9085-47BA-8673-C38AAABCF97F}"/>
              </a:ext>
            </a:extLst>
          </p:cNvPr>
          <p:cNvSpPr>
            <a:spLocks noGrp="1"/>
          </p:cNvSpPr>
          <p:nvPr>
            <p:ph type="title"/>
          </p:nvPr>
        </p:nvSpPr>
        <p:spPr/>
        <p:txBody>
          <a:bodyPr/>
          <a:lstStyle/>
          <a:p>
            <a:r>
              <a:rPr kumimoji="1" lang="en-US" altLang="ja-JP" dirty="0" smtClean="0"/>
              <a:t>10. </a:t>
            </a:r>
            <a:r>
              <a:rPr kumimoji="1" lang="ja-JP" altLang="en-US" dirty="0"/>
              <a:t>外部監査の実施</a:t>
            </a:r>
          </a:p>
        </p:txBody>
      </p:sp>
      <p:sp>
        <p:nvSpPr>
          <p:cNvPr id="12" name="コンテンツ プレースホルダー 1">
            <a:extLst>
              <a:ext uri="{FF2B5EF4-FFF2-40B4-BE49-F238E27FC236}">
                <a16:creationId xmlns:a16="http://schemas.microsoft.com/office/drawing/2014/main" xmlns="" id="{5E618A7A-4DE0-441D-B6FC-FBDF2FC5D67B}"/>
              </a:ext>
            </a:extLst>
          </p:cNvPr>
          <p:cNvSpPr>
            <a:spLocks noGrp="1"/>
          </p:cNvSpPr>
          <p:nvPr>
            <p:ph idx="1"/>
          </p:nvPr>
        </p:nvSpPr>
        <p:spPr>
          <a:xfrm>
            <a:off x="424275" y="813195"/>
            <a:ext cx="7886700" cy="814069"/>
          </a:xfrm>
        </p:spPr>
        <p:txBody>
          <a:bodyPr>
            <a:normAutofit/>
          </a:bodyPr>
          <a:lstStyle/>
          <a:p>
            <a:pPr>
              <a:lnSpc>
                <a:spcPct val="100000"/>
              </a:lnSpc>
              <a:spcBef>
                <a:spcPts val="0"/>
              </a:spcBef>
              <a:buClr>
                <a:srgbClr val="2E75B6"/>
              </a:buClr>
            </a:pPr>
            <a:r>
              <a:rPr lang="ja-JP" altLang="en-US" sz="1500" dirty="0" smtClean="0"/>
              <a:t>決算</a:t>
            </a:r>
            <a:r>
              <a:rPr lang="ja-JP" altLang="en-US" sz="1500" dirty="0"/>
              <a:t>については、</a:t>
            </a:r>
            <a:r>
              <a:rPr lang="ja-JP" altLang="en-US" sz="1500" b="1" u="sng" dirty="0"/>
              <a:t>外部監査を推奨</a:t>
            </a:r>
            <a:r>
              <a:rPr lang="ja-JP" altLang="en-US" sz="1500" dirty="0"/>
              <a:t>（経費は管理的経費に含めること可）</a:t>
            </a:r>
            <a:endParaRPr lang="en-US" altLang="ja-JP" sz="1500" dirty="0"/>
          </a:p>
          <a:p>
            <a:pPr>
              <a:lnSpc>
                <a:spcPct val="100000"/>
              </a:lnSpc>
              <a:spcBef>
                <a:spcPts val="0"/>
              </a:spcBef>
              <a:buClr>
                <a:srgbClr val="2E75B6"/>
              </a:buClr>
            </a:pPr>
            <a:r>
              <a:rPr lang="en-US" altLang="ja-JP" sz="1500" dirty="0"/>
              <a:t>JANPIA</a:t>
            </a:r>
            <a:r>
              <a:rPr lang="ja-JP" altLang="en-US" sz="1500" dirty="0"/>
              <a:t>及び長野県みらい基金が必要と認める場合には、立入検査を行うことがあります。</a:t>
            </a:r>
            <a:endParaRPr lang="en-US" altLang="ja-JP" sz="1500" dirty="0"/>
          </a:p>
        </p:txBody>
      </p:sp>
      <p:sp>
        <p:nvSpPr>
          <p:cNvPr id="10" name="スライド番号プレースホルダー 9">
            <a:extLst>
              <a:ext uri="{FF2B5EF4-FFF2-40B4-BE49-F238E27FC236}">
                <a16:creationId xmlns:a16="http://schemas.microsoft.com/office/drawing/2014/main" xmlns="" id="{41A9B62F-5F8B-453B-B89C-0B4AFE43627F}"/>
              </a:ext>
            </a:extLst>
          </p:cNvPr>
          <p:cNvSpPr>
            <a:spLocks noGrp="1"/>
          </p:cNvSpPr>
          <p:nvPr>
            <p:ph type="sldNum" sz="quarter" idx="12"/>
          </p:nvPr>
        </p:nvSpPr>
        <p:spPr/>
        <p:txBody>
          <a:bodyPr/>
          <a:lstStyle/>
          <a:p>
            <a:fld id="{A1F6A0AC-F2C6-4C21-B4A0-CF4BD5AB1286}" type="slidenum">
              <a:rPr lang="ja-JP" altLang="en-US" sz="800" b="1"/>
              <a:pPr/>
              <a:t>22</a:t>
            </a:fld>
            <a:endParaRPr lang="ja-JP" altLang="en-US" sz="800" b="1" dirty="0"/>
          </a:p>
        </p:txBody>
      </p:sp>
      <p:grpSp>
        <p:nvGrpSpPr>
          <p:cNvPr id="2" name="グループ化 1">
            <a:extLst>
              <a:ext uri="{FF2B5EF4-FFF2-40B4-BE49-F238E27FC236}">
                <a16:creationId xmlns:a16="http://schemas.microsoft.com/office/drawing/2014/main" xmlns="" id="{8C6A006D-CEE3-3D4E-AF0C-053A7F53B6C7}"/>
              </a:ext>
            </a:extLst>
          </p:cNvPr>
          <p:cNvGrpSpPr/>
          <p:nvPr/>
        </p:nvGrpSpPr>
        <p:grpSpPr>
          <a:xfrm>
            <a:off x="0" y="1414613"/>
            <a:ext cx="8310975" cy="1772897"/>
            <a:chOff x="0" y="1886150"/>
            <a:chExt cx="11081300" cy="2363862"/>
          </a:xfrm>
        </p:grpSpPr>
        <p:grpSp>
          <p:nvGrpSpPr>
            <p:cNvPr id="5" name="グループ化 4">
              <a:extLst>
                <a:ext uri="{FF2B5EF4-FFF2-40B4-BE49-F238E27FC236}">
                  <a16:creationId xmlns:a16="http://schemas.microsoft.com/office/drawing/2014/main" xmlns="" id="{F22EE6B8-E1A3-4594-8846-B3CB1024C12A}"/>
                </a:ext>
              </a:extLst>
            </p:cNvPr>
            <p:cNvGrpSpPr/>
            <p:nvPr/>
          </p:nvGrpSpPr>
          <p:grpSpPr>
            <a:xfrm>
              <a:off x="0" y="1886150"/>
              <a:ext cx="11081300" cy="713999"/>
              <a:chOff x="0" y="4413044"/>
              <a:chExt cx="11081300" cy="713999"/>
            </a:xfrm>
          </p:grpSpPr>
          <p:sp>
            <p:nvSpPr>
              <p:cNvPr id="6" name="正方形/長方形 5">
                <a:extLst>
                  <a:ext uri="{FF2B5EF4-FFF2-40B4-BE49-F238E27FC236}">
                    <a16:creationId xmlns:a16="http://schemas.microsoft.com/office/drawing/2014/main" xmlns="" id="{601EB844-CD02-4B08-9FDB-6FC12A36AA3E}"/>
                  </a:ext>
                </a:extLst>
              </p:cNvPr>
              <p:cNvSpPr/>
              <p:nvPr/>
            </p:nvSpPr>
            <p:spPr>
              <a:xfrm>
                <a:off x="0" y="4413044"/>
                <a:ext cx="9801726" cy="71399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3">
                <a:extLst>
                  <a:ext uri="{FF2B5EF4-FFF2-40B4-BE49-F238E27FC236}">
                    <a16:creationId xmlns:a16="http://schemas.microsoft.com/office/drawing/2014/main" xmlns="" id="{9A711742-EAAC-422F-ABB2-833087147A40}"/>
                  </a:ext>
                </a:extLst>
              </p:cNvPr>
              <p:cNvSpPr txBox="1">
                <a:spLocks/>
              </p:cNvSpPr>
              <p:nvPr/>
            </p:nvSpPr>
            <p:spPr>
              <a:xfrm>
                <a:off x="565700" y="4567535"/>
                <a:ext cx="10515600" cy="4997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800" b="1" kern="1200">
                    <a:solidFill>
                      <a:schemeClr val="bg1"/>
                    </a:solidFill>
                    <a:latin typeface="+mn-ea"/>
                    <a:ea typeface="+mn-ea"/>
                    <a:cs typeface="+mj-cs"/>
                  </a:defRPr>
                </a:lvl1pPr>
              </a:lstStyle>
              <a:p>
                <a:r>
                  <a:rPr lang="en-US" altLang="ja-JP" sz="2400" dirty="0" smtClean="0"/>
                  <a:t>11-13. </a:t>
                </a:r>
                <a:r>
                  <a:rPr lang="ja-JP" altLang="en-US" sz="2400" dirty="0"/>
                  <a:t>その他</a:t>
                </a:r>
              </a:p>
            </p:txBody>
          </p:sp>
          <p:sp>
            <p:nvSpPr>
              <p:cNvPr id="8" name="直角三角形 7">
                <a:extLst>
                  <a:ext uri="{FF2B5EF4-FFF2-40B4-BE49-F238E27FC236}">
                    <a16:creationId xmlns:a16="http://schemas.microsoft.com/office/drawing/2014/main" xmlns="" id="{384BF321-5459-431B-BC10-2403B743CF58}"/>
                  </a:ext>
                </a:extLst>
              </p:cNvPr>
              <p:cNvSpPr/>
              <p:nvPr/>
            </p:nvSpPr>
            <p:spPr>
              <a:xfrm rot="5400000">
                <a:off x="9794325" y="4420445"/>
                <a:ext cx="713999" cy="699197"/>
              </a:xfrm>
              <a:prstGeom prst="r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コンテンツ プレースホルダー 1">
              <a:extLst>
                <a:ext uri="{FF2B5EF4-FFF2-40B4-BE49-F238E27FC236}">
                  <a16:creationId xmlns:a16="http://schemas.microsoft.com/office/drawing/2014/main" xmlns="" id="{457150C5-4F4D-45EC-A3D8-200254DDAF2A}"/>
                </a:ext>
              </a:extLst>
            </p:cNvPr>
            <p:cNvSpPr txBox="1">
              <a:spLocks/>
            </p:cNvSpPr>
            <p:nvPr/>
          </p:nvSpPr>
          <p:spPr>
            <a:xfrm>
              <a:off x="565700" y="2721593"/>
              <a:ext cx="5562600" cy="359503"/>
            </a:xfrm>
            <a:prstGeom prst="rect">
              <a:avLst/>
            </a:prstGeom>
          </p:spPr>
          <p:txBody>
            <a:bodyPr vert="horz" wrap="square"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spcBef>
                  <a:spcPts val="0"/>
                </a:spcBef>
                <a:buNone/>
              </a:pPr>
              <a:r>
                <a:rPr lang="ja-JP" altLang="en-US" sz="1400" dirty="0">
                  <a:latin typeface="+mn-ea"/>
                </a:rPr>
                <a:t>以下項目は、「公募要領」にてご確認ください</a:t>
              </a:r>
              <a:endParaRPr lang="en-US" altLang="ja-JP" sz="1400" dirty="0">
                <a:latin typeface="+mn-ea"/>
              </a:endParaRPr>
            </a:p>
          </p:txBody>
        </p:sp>
        <p:sp>
          <p:nvSpPr>
            <p:cNvPr id="3" name="正方形/長方形 2">
              <a:extLst>
                <a:ext uri="{FF2B5EF4-FFF2-40B4-BE49-F238E27FC236}">
                  <a16:creationId xmlns:a16="http://schemas.microsoft.com/office/drawing/2014/main" xmlns="" id="{3F9AA807-038A-624C-9101-3E7B9BC265FA}"/>
                </a:ext>
              </a:extLst>
            </p:cNvPr>
            <p:cNvSpPr/>
            <p:nvPr/>
          </p:nvSpPr>
          <p:spPr>
            <a:xfrm>
              <a:off x="565699" y="3102348"/>
              <a:ext cx="4661393" cy="1147664"/>
            </a:xfrm>
            <a:prstGeom prst="rect">
              <a:avLst/>
            </a:prstGeom>
          </p:spPr>
          <p:txBody>
            <a:bodyPr wrap="square">
              <a:spAutoFit/>
            </a:bodyPr>
            <a:lstStyle/>
            <a:p>
              <a:pPr>
                <a:lnSpc>
                  <a:spcPct val="120000"/>
                </a:lnSpc>
              </a:pPr>
              <a:r>
                <a:rPr lang="en-US" altLang="ja-JP" dirty="0" smtClean="0">
                  <a:latin typeface="+mn-ea"/>
                </a:rPr>
                <a:t>11. </a:t>
              </a:r>
              <a:r>
                <a:rPr lang="en-US" altLang="ja-JP" dirty="0"/>
                <a:t>助成金の目的外使用の禁止</a:t>
              </a:r>
              <a:r>
                <a:rPr lang="ja-JP" altLang="ja-JP" dirty="0"/>
                <a:t> </a:t>
              </a:r>
              <a:endParaRPr lang="en-US" altLang="ja-JP" dirty="0">
                <a:latin typeface="+mn-ea"/>
              </a:endParaRPr>
            </a:p>
            <a:p>
              <a:pPr>
                <a:lnSpc>
                  <a:spcPct val="120000"/>
                </a:lnSpc>
              </a:pPr>
              <a:r>
                <a:rPr lang="en-US" altLang="ja-JP" dirty="0" smtClean="0">
                  <a:latin typeface="+mn-ea"/>
                </a:rPr>
                <a:t>12. </a:t>
              </a:r>
              <a:r>
                <a:rPr lang="ja-JP" altLang="en-US" dirty="0">
                  <a:latin typeface="+mn-ea"/>
                </a:rPr>
                <a:t>選定の取消し等</a:t>
              </a:r>
              <a:endParaRPr lang="en-US" altLang="ja-JP" dirty="0">
                <a:latin typeface="+mn-ea"/>
              </a:endParaRPr>
            </a:p>
            <a:p>
              <a:pPr>
                <a:lnSpc>
                  <a:spcPct val="120000"/>
                </a:lnSpc>
              </a:pPr>
              <a:r>
                <a:rPr lang="en-US" altLang="ja-JP" dirty="0" smtClean="0">
                  <a:latin typeface="+mn-ea"/>
                </a:rPr>
                <a:t>13. </a:t>
              </a:r>
              <a:r>
                <a:rPr lang="ja-JP" altLang="en-US" dirty="0">
                  <a:latin typeface="+mn-ea"/>
                </a:rPr>
                <a:t>助成金の返還</a:t>
              </a:r>
              <a:endParaRPr lang="en-US" altLang="ja-JP" dirty="0">
                <a:latin typeface="+mn-ea"/>
              </a:endParaRPr>
            </a:p>
          </p:txBody>
        </p:sp>
      </p:grpSp>
      <p:sp>
        <p:nvSpPr>
          <p:cNvPr id="19" name="フッター プレースホルダー 12">
            <a:extLst>
              <a:ext uri="{FF2B5EF4-FFF2-40B4-BE49-F238E27FC236}">
                <a16:creationId xmlns:a16="http://schemas.microsoft.com/office/drawing/2014/main" xmlns="" id="{938D9C2A-71E7-479D-8422-FB01E9E7567F}"/>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261811476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56E91CA7-F506-4B68-AEA9-4E974E0F79C5}"/>
              </a:ext>
            </a:extLst>
          </p:cNvPr>
          <p:cNvSpPr>
            <a:spLocks noGrp="1"/>
          </p:cNvSpPr>
          <p:nvPr>
            <p:ph type="title"/>
          </p:nvPr>
        </p:nvSpPr>
        <p:spPr/>
        <p:txBody>
          <a:bodyPr/>
          <a:lstStyle/>
          <a:p>
            <a:r>
              <a:rPr kumimoji="1" lang="ja-JP" altLang="en-US" dirty="0"/>
              <a:t>問合せ・相談窓口</a:t>
            </a:r>
          </a:p>
        </p:txBody>
      </p:sp>
      <p:sp>
        <p:nvSpPr>
          <p:cNvPr id="6" name="スライド番号プレースホルダー 5">
            <a:extLst>
              <a:ext uri="{FF2B5EF4-FFF2-40B4-BE49-F238E27FC236}">
                <a16:creationId xmlns:a16="http://schemas.microsoft.com/office/drawing/2014/main" xmlns="" id="{035DD40A-E486-4AF2-A6EA-FD8AAE4628F4}"/>
              </a:ext>
            </a:extLst>
          </p:cNvPr>
          <p:cNvSpPr>
            <a:spLocks noGrp="1"/>
          </p:cNvSpPr>
          <p:nvPr>
            <p:ph type="sldNum" sz="quarter" idx="12"/>
          </p:nvPr>
        </p:nvSpPr>
        <p:spPr/>
        <p:txBody>
          <a:bodyPr/>
          <a:lstStyle/>
          <a:p>
            <a:fld id="{A1F6A0AC-F2C6-4C21-B4A0-CF4BD5AB1286}" type="slidenum">
              <a:rPr lang="ja-JP" altLang="en-US" sz="800" b="1"/>
              <a:pPr/>
              <a:t>23</a:t>
            </a:fld>
            <a:endParaRPr lang="ja-JP" altLang="en-US" sz="800" b="1" dirty="0"/>
          </a:p>
        </p:txBody>
      </p:sp>
      <p:sp>
        <p:nvSpPr>
          <p:cNvPr id="9" name="正方形/長方形 8">
            <a:extLst>
              <a:ext uri="{FF2B5EF4-FFF2-40B4-BE49-F238E27FC236}">
                <a16:creationId xmlns:a16="http://schemas.microsoft.com/office/drawing/2014/main" xmlns="" id="{FABA75B0-B63E-3347-BF54-348A967A571E}"/>
              </a:ext>
            </a:extLst>
          </p:cNvPr>
          <p:cNvSpPr/>
          <p:nvPr/>
        </p:nvSpPr>
        <p:spPr>
          <a:xfrm>
            <a:off x="567007" y="896126"/>
            <a:ext cx="92999" cy="114262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solidFill>
                <a:srgbClr val="2E8ACB"/>
              </a:solidFill>
            </a:endParaRPr>
          </a:p>
        </p:txBody>
      </p:sp>
      <p:sp>
        <p:nvSpPr>
          <p:cNvPr id="10" name="正方形/長方形 9">
            <a:extLst>
              <a:ext uri="{FF2B5EF4-FFF2-40B4-BE49-F238E27FC236}">
                <a16:creationId xmlns:a16="http://schemas.microsoft.com/office/drawing/2014/main" xmlns="" id="{01C76679-39DD-F24E-9D70-54710A176A36}"/>
              </a:ext>
            </a:extLst>
          </p:cNvPr>
          <p:cNvSpPr/>
          <p:nvPr/>
        </p:nvSpPr>
        <p:spPr>
          <a:xfrm>
            <a:off x="720090" y="896125"/>
            <a:ext cx="6571631" cy="1138773"/>
          </a:xfrm>
          <a:prstGeom prst="rect">
            <a:avLst/>
          </a:prstGeom>
        </p:spPr>
        <p:txBody>
          <a:bodyPr wrap="square" lIns="68580" tIns="34290" rIns="68580" bIns="34290">
            <a:spAutoFit/>
          </a:bodyPr>
          <a:lstStyle/>
          <a:p>
            <a:pPr>
              <a:spcAft>
                <a:spcPts val="450"/>
              </a:spcAft>
            </a:pPr>
            <a:r>
              <a:rPr lang="ja-JP" altLang="en-US" sz="2000" b="1" dirty="0">
                <a:solidFill>
                  <a:srgbClr val="00B050"/>
                </a:solidFill>
                <a:latin typeface="+mn-ea"/>
              </a:rPr>
              <a:t>お問い合わせ・相談窓口</a:t>
            </a:r>
            <a:endParaRPr lang="en-US" altLang="ja-JP" sz="2000" b="1" dirty="0">
              <a:solidFill>
                <a:srgbClr val="00B050"/>
              </a:solidFill>
              <a:latin typeface="+mn-ea"/>
            </a:endParaRPr>
          </a:p>
          <a:p>
            <a:pPr>
              <a:spcAft>
                <a:spcPts val="450"/>
              </a:spcAft>
            </a:pPr>
            <a:r>
              <a:rPr lang="ja-JP" altLang="en-US" sz="1600" b="1" dirty="0">
                <a:latin typeface="+mn-ea"/>
              </a:rPr>
              <a:t>公益財団法人　長野県みらい基金　松本事務所</a:t>
            </a:r>
          </a:p>
          <a:p>
            <a:r>
              <a:rPr lang="ja-JP" altLang="en-US" sz="1200" dirty="0">
                <a:latin typeface="+mn-ea"/>
              </a:rPr>
              <a:t>　 〒</a:t>
            </a:r>
            <a:r>
              <a:rPr lang="en-US" altLang="ja-JP" sz="1200" dirty="0">
                <a:latin typeface="+mn-ea"/>
              </a:rPr>
              <a:t>390-0852</a:t>
            </a:r>
            <a:r>
              <a:rPr lang="ja-JP" altLang="en-US" sz="1200" dirty="0">
                <a:latin typeface="+mn-ea"/>
              </a:rPr>
              <a:t>　松本市島立</a:t>
            </a:r>
            <a:r>
              <a:rPr lang="en-US" altLang="ja-JP" sz="1200" dirty="0">
                <a:latin typeface="+mn-ea"/>
              </a:rPr>
              <a:t>1020</a:t>
            </a:r>
            <a:r>
              <a:rPr lang="ja-JP" altLang="en-US" sz="1200" dirty="0">
                <a:latin typeface="+mn-ea"/>
              </a:rPr>
              <a:t>　松本合同庁舎</a:t>
            </a:r>
            <a:r>
              <a:rPr lang="en-US" altLang="ja-JP" sz="1200" dirty="0">
                <a:latin typeface="+mn-ea"/>
              </a:rPr>
              <a:t>2</a:t>
            </a:r>
            <a:r>
              <a:rPr lang="ja-JP" altLang="en-US" sz="1200" dirty="0">
                <a:latin typeface="+mn-ea"/>
              </a:rPr>
              <a:t>階</a:t>
            </a:r>
          </a:p>
          <a:p>
            <a:r>
              <a:rPr lang="ja-JP" altLang="en-US" sz="1200" dirty="0">
                <a:latin typeface="+mn-ea"/>
              </a:rPr>
              <a:t>　 電話：</a:t>
            </a:r>
            <a:r>
              <a:rPr lang="en-US" altLang="ja-JP" sz="1200" dirty="0">
                <a:latin typeface="+mn-ea"/>
              </a:rPr>
              <a:t>0263-50-5535</a:t>
            </a:r>
            <a:r>
              <a:rPr lang="ja-JP" altLang="en-US" sz="1200" dirty="0">
                <a:latin typeface="+mn-ea"/>
              </a:rPr>
              <a:t>　メール： </a:t>
            </a:r>
            <a:r>
              <a:rPr lang="en-US" altLang="ja-JP" sz="1200" dirty="0" smtClean="0">
                <a:latin typeface="+mn-ea"/>
              </a:rPr>
              <a:t>kyumin-nagano</a:t>
            </a:r>
            <a:r>
              <a:rPr lang="en-US" altLang="ja-JP" sz="1200" dirty="0" smtClean="0"/>
              <a:t>_koubo</a:t>
            </a:r>
            <a:r>
              <a:rPr lang="en-US" altLang="ja-JP" sz="1200" dirty="0" smtClean="0">
                <a:latin typeface="+mn-ea"/>
              </a:rPr>
              <a:t>@mirai-kikin.or.jp</a:t>
            </a:r>
            <a:endParaRPr lang="en-US" altLang="ja-JP" sz="1200" dirty="0">
              <a:latin typeface="+mn-ea"/>
            </a:endParaRPr>
          </a:p>
        </p:txBody>
      </p:sp>
      <p:grpSp>
        <p:nvGrpSpPr>
          <p:cNvPr id="2" name="グループ化 1">
            <a:extLst>
              <a:ext uri="{FF2B5EF4-FFF2-40B4-BE49-F238E27FC236}">
                <a16:creationId xmlns:a16="http://schemas.microsoft.com/office/drawing/2014/main" xmlns="" id="{ABA00243-3447-824A-805D-E48C7FEA86B7}"/>
              </a:ext>
            </a:extLst>
          </p:cNvPr>
          <p:cNvGrpSpPr/>
          <p:nvPr/>
        </p:nvGrpSpPr>
        <p:grpSpPr>
          <a:xfrm>
            <a:off x="567008" y="2086169"/>
            <a:ext cx="7707377" cy="918001"/>
            <a:chOff x="756010" y="3042367"/>
            <a:chExt cx="9241254" cy="1224000"/>
          </a:xfrm>
        </p:grpSpPr>
        <p:sp>
          <p:nvSpPr>
            <p:cNvPr id="11" name="正方形/長方形 10">
              <a:extLst>
                <a:ext uri="{FF2B5EF4-FFF2-40B4-BE49-F238E27FC236}">
                  <a16:creationId xmlns:a16="http://schemas.microsoft.com/office/drawing/2014/main" xmlns="" id="{3E14E6E7-41A5-A043-94A9-34C532D89F88}"/>
                </a:ext>
              </a:extLst>
            </p:cNvPr>
            <p:cNvSpPr/>
            <p:nvPr/>
          </p:nvSpPr>
          <p:spPr>
            <a:xfrm>
              <a:off x="756010" y="3042367"/>
              <a:ext cx="123998" cy="122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2E8ACB"/>
                </a:solidFill>
              </a:endParaRPr>
            </a:p>
          </p:txBody>
        </p:sp>
        <p:sp>
          <p:nvSpPr>
            <p:cNvPr id="12" name="正方形/長方形 11">
              <a:extLst>
                <a:ext uri="{FF2B5EF4-FFF2-40B4-BE49-F238E27FC236}">
                  <a16:creationId xmlns:a16="http://schemas.microsoft.com/office/drawing/2014/main" xmlns="" id="{06A02571-A50C-EA45-A2CA-3F50E695D327}"/>
                </a:ext>
              </a:extLst>
            </p:cNvPr>
            <p:cNvSpPr/>
            <p:nvPr/>
          </p:nvSpPr>
          <p:spPr>
            <a:xfrm>
              <a:off x="934843" y="3100548"/>
              <a:ext cx="9062421" cy="1009506"/>
            </a:xfrm>
            <a:prstGeom prst="rect">
              <a:avLst/>
            </a:prstGeom>
          </p:spPr>
          <p:txBody>
            <a:bodyPr wrap="square">
              <a:spAutoFit/>
            </a:bodyPr>
            <a:lstStyle/>
            <a:p>
              <a:pPr>
                <a:lnSpc>
                  <a:spcPct val="120000"/>
                </a:lnSpc>
                <a:spcAft>
                  <a:spcPts val="450"/>
                </a:spcAft>
              </a:pPr>
              <a:r>
                <a:rPr lang="en-US" altLang="ja-JP" sz="2000" b="1" dirty="0" smtClean="0">
                  <a:solidFill>
                    <a:srgbClr val="00B050"/>
                  </a:solidFill>
                  <a:latin typeface="+mn-ea"/>
                </a:rPr>
                <a:t>Online </a:t>
              </a:r>
              <a:r>
                <a:rPr lang="ja-JP" altLang="en-US" sz="2000" b="1" dirty="0" smtClean="0">
                  <a:solidFill>
                    <a:srgbClr val="00B050"/>
                  </a:solidFill>
                  <a:latin typeface="+mn-ea"/>
                </a:rPr>
                <a:t>説明会</a:t>
              </a:r>
              <a:r>
                <a:rPr lang="ja-JP" altLang="en-US" sz="2000" b="1" dirty="0">
                  <a:solidFill>
                    <a:schemeClr val="accent5">
                      <a:lumMod val="75000"/>
                    </a:schemeClr>
                  </a:solidFill>
                  <a:latin typeface="+mn-ea"/>
                </a:rPr>
                <a:t>　</a:t>
              </a:r>
              <a:r>
                <a:rPr lang="ja-JP" altLang="en-US" dirty="0">
                  <a:latin typeface="+mn-ea"/>
                </a:rPr>
                <a:t>以下日程</a:t>
              </a:r>
              <a:r>
                <a:rPr lang="ja-JP" altLang="en-US" dirty="0" smtClean="0">
                  <a:latin typeface="+mn-ea"/>
                </a:rPr>
                <a:t>にてオンラインで説明会</a:t>
              </a:r>
              <a:r>
                <a:rPr lang="ja-JP" altLang="en-US" dirty="0">
                  <a:latin typeface="+mn-ea"/>
                </a:rPr>
                <a:t>を行います</a:t>
              </a:r>
              <a:r>
                <a:rPr lang="ja-JP" altLang="en-US" dirty="0" smtClean="0">
                  <a:latin typeface="+mn-ea"/>
                </a:rPr>
                <a:t>。（要事前予約）</a:t>
              </a:r>
              <a:r>
                <a:rPr lang="en-US" altLang="ja-JP" b="1" dirty="0">
                  <a:solidFill>
                    <a:schemeClr val="accent5">
                      <a:lumMod val="75000"/>
                    </a:schemeClr>
                  </a:solidFill>
                  <a:latin typeface="+mn-ea"/>
                </a:rPr>
                <a:t/>
              </a:r>
              <a:br>
                <a:rPr lang="en-US" altLang="ja-JP" b="1" dirty="0">
                  <a:solidFill>
                    <a:schemeClr val="accent5">
                      <a:lumMod val="75000"/>
                    </a:schemeClr>
                  </a:solidFill>
                  <a:latin typeface="+mn-ea"/>
                </a:rPr>
              </a:br>
              <a:r>
                <a:rPr lang="en-US" altLang="ja-JP" b="1" dirty="0" smtClean="0">
                  <a:solidFill>
                    <a:schemeClr val="accent5">
                      <a:lumMod val="75000"/>
                    </a:schemeClr>
                  </a:solidFill>
                  <a:latin typeface="+mn-ea"/>
                </a:rPr>
                <a:t>		</a:t>
              </a:r>
              <a:r>
                <a:rPr lang="en-US" altLang="ja-JP" sz="1600" b="1" dirty="0" smtClean="0">
                  <a:solidFill>
                    <a:schemeClr val="accent5">
                      <a:lumMod val="75000"/>
                    </a:schemeClr>
                  </a:solidFill>
                  <a:latin typeface="+mn-ea"/>
                </a:rPr>
                <a:t>8</a:t>
              </a:r>
              <a:r>
                <a:rPr lang="ja-JP" altLang="en-US" dirty="0" smtClean="0">
                  <a:latin typeface="+mn-ea"/>
                </a:rPr>
                <a:t>月</a:t>
              </a:r>
              <a:r>
                <a:rPr lang="en-US" altLang="ja-JP" sz="1600" b="1" dirty="0" smtClean="0">
                  <a:solidFill>
                    <a:srgbClr val="2E75B6"/>
                  </a:solidFill>
                  <a:latin typeface="+mn-ea"/>
                </a:rPr>
                <a:t>18</a:t>
              </a:r>
              <a:r>
                <a:rPr lang="ja-JP" altLang="en-US" dirty="0" smtClean="0">
                  <a:latin typeface="+mn-ea"/>
                </a:rPr>
                <a:t>日（火）</a:t>
              </a:r>
              <a:r>
                <a:rPr lang="ja-JP" altLang="en-US" dirty="0">
                  <a:latin typeface="+mn-ea"/>
                </a:rPr>
                <a:t>　　  </a:t>
              </a:r>
              <a:r>
                <a:rPr lang="en-US" altLang="ja-JP" b="1" dirty="0" smtClean="0">
                  <a:solidFill>
                    <a:schemeClr val="accent5">
                      <a:lumMod val="75000"/>
                    </a:schemeClr>
                  </a:solidFill>
                  <a:latin typeface="+mn-ea"/>
                </a:rPr>
                <a:t>8</a:t>
              </a:r>
              <a:r>
                <a:rPr lang="ja-JP" altLang="en-US" dirty="0" smtClean="0">
                  <a:latin typeface="+mn-ea"/>
                </a:rPr>
                <a:t>月</a:t>
              </a:r>
              <a:r>
                <a:rPr lang="en-US" altLang="ja-JP" b="1" dirty="0" smtClean="0">
                  <a:solidFill>
                    <a:srgbClr val="2E75B6"/>
                  </a:solidFill>
                  <a:latin typeface="+mn-ea"/>
                </a:rPr>
                <a:t>25</a:t>
              </a:r>
              <a:r>
                <a:rPr lang="ja-JP" altLang="en-US" dirty="0" smtClean="0">
                  <a:latin typeface="+mn-ea"/>
                </a:rPr>
                <a:t>日</a:t>
              </a:r>
              <a:r>
                <a:rPr lang="ja-JP" altLang="en-US" dirty="0">
                  <a:latin typeface="+mn-ea"/>
                </a:rPr>
                <a:t>（</a:t>
              </a:r>
              <a:r>
                <a:rPr lang="ja-JP" altLang="en-US" dirty="0" smtClean="0">
                  <a:latin typeface="+mn-ea"/>
                </a:rPr>
                <a:t>火）</a:t>
              </a:r>
              <a:r>
                <a:rPr lang="ja-JP" altLang="en-US" sz="1200" dirty="0">
                  <a:latin typeface="+mn-ea"/>
                </a:rPr>
                <a:t>　　</a:t>
              </a:r>
              <a:endParaRPr lang="ja-JP" altLang="ja-JP" sz="1200" dirty="0">
                <a:latin typeface="+mn-ea"/>
              </a:endParaRPr>
            </a:p>
          </p:txBody>
        </p:sp>
      </p:grpSp>
      <p:pic>
        <p:nvPicPr>
          <p:cNvPr id="14" name="グラフィックス 13" descr="スピーカー フォン">
            <a:extLst>
              <a:ext uri="{FF2B5EF4-FFF2-40B4-BE49-F238E27FC236}">
                <a16:creationId xmlns:a16="http://schemas.microsoft.com/office/drawing/2014/main" xmlns="" id="{E95C7427-C954-7B4B-8398-CB75C78CD14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390809" y="1102262"/>
            <a:ext cx="1179513" cy="1179513"/>
          </a:xfrm>
          <a:prstGeom prst="rect">
            <a:avLst/>
          </a:prstGeom>
        </p:spPr>
      </p:pic>
      <p:sp>
        <p:nvSpPr>
          <p:cNvPr id="7" name="テキスト ボックス 6">
            <a:extLst>
              <a:ext uri="{FF2B5EF4-FFF2-40B4-BE49-F238E27FC236}">
                <a16:creationId xmlns:a16="http://schemas.microsoft.com/office/drawing/2014/main" xmlns="" id="{FEEFE05E-165F-9C4D-A10A-0E8EDE36013C}"/>
              </a:ext>
            </a:extLst>
          </p:cNvPr>
          <p:cNvSpPr txBox="1"/>
          <p:nvPr/>
        </p:nvSpPr>
        <p:spPr>
          <a:xfrm>
            <a:off x="748527" y="3357311"/>
            <a:ext cx="7886699" cy="1395254"/>
          </a:xfrm>
          <a:prstGeom prst="rect">
            <a:avLst/>
          </a:prstGeom>
          <a:noFill/>
        </p:spPr>
        <p:txBody>
          <a:bodyPr wrap="square" rtlCol="0" anchor="t">
            <a:spAutoFit/>
          </a:bodyPr>
          <a:lstStyle/>
          <a:p>
            <a:pPr fontAlgn="t">
              <a:spcAft>
                <a:spcPts val="450"/>
              </a:spcAft>
            </a:pPr>
            <a:r>
              <a:rPr lang="en-US" altLang="ja-JP" sz="2000" b="1" dirty="0" err="1" smtClean="0">
                <a:solidFill>
                  <a:srgbClr val="00B050"/>
                </a:solidFill>
                <a:latin typeface="+mn-ea"/>
              </a:rPr>
              <a:t>Onine</a:t>
            </a:r>
            <a:r>
              <a:rPr lang="en-US" altLang="ja-JP" sz="2000" b="1" dirty="0" smtClean="0">
                <a:solidFill>
                  <a:srgbClr val="00B050"/>
                </a:solidFill>
                <a:latin typeface="+mn-ea"/>
              </a:rPr>
              <a:t> </a:t>
            </a:r>
            <a:r>
              <a:rPr lang="ja-JP" altLang="en-US" sz="2000" b="1" dirty="0" smtClean="0">
                <a:solidFill>
                  <a:srgbClr val="00B050"/>
                </a:solidFill>
                <a:latin typeface="+mn-ea"/>
              </a:rPr>
              <a:t>個別</a:t>
            </a:r>
            <a:r>
              <a:rPr lang="ja-JP" altLang="en-US" sz="2000" b="1" dirty="0">
                <a:solidFill>
                  <a:srgbClr val="00B050"/>
                </a:solidFill>
                <a:latin typeface="+mn-ea"/>
              </a:rPr>
              <a:t>相談</a:t>
            </a:r>
            <a:endParaRPr lang="en-US" altLang="ja-JP" sz="2000" b="1" dirty="0">
              <a:solidFill>
                <a:srgbClr val="00B050"/>
              </a:solidFill>
              <a:latin typeface="+mn-ea"/>
            </a:endParaRPr>
          </a:p>
          <a:p>
            <a:pPr fontAlgn="t">
              <a:spcAft>
                <a:spcPts val="450"/>
              </a:spcAft>
            </a:pPr>
            <a:r>
              <a:rPr lang="en-US" altLang="ja-JP" sz="1200" dirty="0">
                <a:latin typeface="+mn-ea"/>
              </a:rPr>
              <a:t>8</a:t>
            </a:r>
            <a:r>
              <a:rPr lang="ja-JP" altLang="en-US" sz="1200" dirty="0" smtClean="0">
                <a:latin typeface="+mn-ea"/>
              </a:rPr>
              <a:t>月</a:t>
            </a:r>
            <a:r>
              <a:rPr lang="en-US" altLang="ja-JP" sz="1200" dirty="0" smtClean="0">
                <a:latin typeface="+mn-ea"/>
              </a:rPr>
              <a:t>19</a:t>
            </a:r>
            <a:r>
              <a:rPr lang="ja-JP" altLang="en-US" sz="1200" dirty="0" smtClean="0">
                <a:latin typeface="+mn-ea"/>
              </a:rPr>
              <a:t>日（</a:t>
            </a:r>
            <a:r>
              <a:rPr lang="ja-JP" altLang="en-US" sz="1200" dirty="0" smtClean="0">
                <a:latin typeface="+mn-ea"/>
              </a:rPr>
              <a:t>水</a:t>
            </a:r>
            <a:r>
              <a:rPr lang="ja-JP" altLang="en-US" sz="1200" dirty="0" smtClean="0">
                <a:latin typeface="+mn-ea"/>
              </a:rPr>
              <a:t>）</a:t>
            </a:r>
            <a:r>
              <a:rPr lang="ja-JP" altLang="en-US" sz="1200" dirty="0" smtClean="0">
                <a:latin typeface="+mn-ea"/>
              </a:rPr>
              <a:t>～</a:t>
            </a:r>
            <a:r>
              <a:rPr lang="en-US" altLang="ja-JP" sz="1200" dirty="0">
                <a:latin typeface="+mn-ea"/>
              </a:rPr>
              <a:t>9</a:t>
            </a:r>
            <a:r>
              <a:rPr lang="ja-JP" altLang="en-US" sz="1200" dirty="0" smtClean="0">
                <a:latin typeface="+mn-ea"/>
              </a:rPr>
              <a:t>月</a:t>
            </a:r>
            <a:r>
              <a:rPr lang="en-US" altLang="ja-JP" sz="1200" dirty="0">
                <a:latin typeface="+mn-ea"/>
              </a:rPr>
              <a:t>4</a:t>
            </a:r>
            <a:r>
              <a:rPr lang="ja-JP" altLang="en-US" sz="1200" dirty="0" smtClean="0">
                <a:latin typeface="+mn-ea"/>
              </a:rPr>
              <a:t>日（金）</a:t>
            </a:r>
            <a:r>
              <a:rPr lang="ja-JP" altLang="en-US" sz="1200" dirty="0">
                <a:latin typeface="+mn-ea"/>
              </a:rPr>
              <a:t>　　 　</a:t>
            </a:r>
          </a:p>
          <a:p>
            <a:pPr fontAlgn="t">
              <a:spcAft>
                <a:spcPts val="450"/>
              </a:spcAft>
            </a:pPr>
            <a:r>
              <a:rPr lang="ja-JP" altLang="en-US" sz="1200" dirty="0" smtClean="0">
                <a:latin typeface="+mn-ea"/>
              </a:rPr>
              <a:t>時間枠（各日</a:t>
            </a:r>
            <a:r>
              <a:rPr lang="ja-JP" altLang="en-US" sz="1200" dirty="0">
                <a:latin typeface="+mn-ea"/>
              </a:rPr>
              <a:t>共通）</a:t>
            </a:r>
          </a:p>
          <a:p>
            <a:pPr fontAlgn="t">
              <a:spcAft>
                <a:spcPts val="450"/>
              </a:spcAft>
            </a:pPr>
            <a:r>
              <a:rPr lang="ja-JP" altLang="en-US" sz="1200" dirty="0" smtClean="0">
                <a:latin typeface="+mn-ea"/>
              </a:rPr>
              <a:t>①</a:t>
            </a:r>
            <a:r>
              <a:rPr lang="en-US" altLang="ja-JP" sz="1200" dirty="0" smtClean="0">
                <a:latin typeface="+mn-ea"/>
              </a:rPr>
              <a:t>9</a:t>
            </a:r>
            <a:r>
              <a:rPr lang="ja-JP" altLang="en-US" sz="1200" dirty="0" smtClean="0">
                <a:latin typeface="+mn-ea"/>
              </a:rPr>
              <a:t>：</a:t>
            </a:r>
            <a:r>
              <a:rPr lang="en-US" altLang="ja-JP" sz="1200" dirty="0" smtClean="0">
                <a:latin typeface="+mn-ea"/>
              </a:rPr>
              <a:t>00</a:t>
            </a:r>
            <a:r>
              <a:rPr lang="ja-JP" altLang="en-US" sz="1200" dirty="0" smtClean="0">
                <a:latin typeface="+mn-ea"/>
              </a:rPr>
              <a:t>～</a:t>
            </a:r>
            <a:r>
              <a:rPr lang="en-US" altLang="ja-JP" sz="1200" dirty="0" smtClean="0">
                <a:latin typeface="+mn-ea"/>
              </a:rPr>
              <a:t>10</a:t>
            </a:r>
            <a:r>
              <a:rPr lang="ja-JP" altLang="en-US" sz="1200" dirty="0" smtClean="0">
                <a:latin typeface="+mn-ea"/>
              </a:rPr>
              <a:t>：</a:t>
            </a:r>
            <a:r>
              <a:rPr lang="en-US" altLang="ja-JP" sz="1200" dirty="0" smtClean="0">
                <a:latin typeface="+mn-ea"/>
              </a:rPr>
              <a:t>00</a:t>
            </a:r>
            <a:r>
              <a:rPr lang="ja-JP" altLang="en-US" sz="1200" dirty="0" smtClean="0">
                <a:latin typeface="+mn-ea"/>
              </a:rPr>
              <a:t>　②</a:t>
            </a:r>
            <a:r>
              <a:rPr lang="en-US" altLang="ja-JP" sz="1200" dirty="0" smtClean="0">
                <a:latin typeface="+mn-ea"/>
              </a:rPr>
              <a:t>10</a:t>
            </a:r>
            <a:r>
              <a:rPr lang="ja-JP" altLang="en-US" sz="1200" dirty="0" smtClean="0">
                <a:latin typeface="+mn-ea"/>
              </a:rPr>
              <a:t>：</a:t>
            </a:r>
            <a:r>
              <a:rPr lang="en-US" altLang="ja-JP" sz="1200" dirty="0" smtClean="0">
                <a:latin typeface="+mn-ea"/>
              </a:rPr>
              <a:t>30</a:t>
            </a:r>
            <a:r>
              <a:rPr lang="ja-JP" altLang="en-US" sz="1200" dirty="0" smtClean="0">
                <a:latin typeface="+mn-ea"/>
              </a:rPr>
              <a:t>～</a:t>
            </a:r>
            <a:r>
              <a:rPr lang="en-US" altLang="ja-JP" sz="1200" dirty="0" smtClean="0">
                <a:latin typeface="+mn-ea"/>
              </a:rPr>
              <a:t>11</a:t>
            </a:r>
            <a:r>
              <a:rPr lang="ja-JP" altLang="en-US" sz="1200" dirty="0" smtClean="0">
                <a:latin typeface="+mn-ea"/>
              </a:rPr>
              <a:t>：</a:t>
            </a:r>
            <a:r>
              <a:rPr lang="en-US" altLang="ja-JP" sz="1200" dirty="0" smtClean="0">
                <a:latin typeface="+mn-ea"/>
              </a:rPr>
              <a:t>30</a:t>
            </a:r>
            <a:r>
              <a:rPr lang="ja-JP" altLang="en-US" sz="1200" dirty="0" smtClean="0">
                <a:latin typeface="+mn-ea"/>
              </a:rPr>
              <a:t>　③</a:t>
            </a:r>
            <a:r>
              <a:rPr lang="en-US" altLang="ja-JP" sz="1200" dirty="0" smtClean="0">
                <a:latin typeface="+mn-ea"/>
              </a:rPr>
              <a:t>13</a:t>
            </a:r>
            <a:r>
              <a:rPr lang="ja-JP" altLang="en-US" sz="1200" dirty="0" smtClean="0">
                <a:latin typeface="+mn-ea"/>
              </a:rPr>
              <a:t>：</a:t>
            </a:r>
            <a:r>
              <a:rPr lang="en-US" altLang="ja-JP" sz="1200" dirty="0" smtClean="0">
                <a:latin typeface="+mn-ea"/>
              </a:rPr>
              <a:t>00</a:t>
            </a:r>
            <a:r>
              <a:rPr lang="ja-JP" altLang="en-US" sz="1200" dirty="0" smtClean="0">
                <a:latin typeface="+mn-ea"/>
              </a:rPr>
              <a:t>～</a:t>
            </a:r>
            <a:r>
              <a:rPr lang="en-US" altLang="ja-JP" sz="1200" dirty="0">
                <a:latin typeface="+mn-ea"/>
              </a:rPr>
              <a:t>14</a:t>
            </a:r>
            <a:r>
              <a:rPr lang="ja-JP" altLang="en-US" sz="1200" dirty="0">
                <a:latin typeface="+mn-ea"/>
              </a:rPr>
              <a:t>：</a:t>
            </a:r>
            <a:r>
              <a:rPr lang="en-US" altLang="ja-JP" sz="1200" dirty="0">
                <a:latin typeface="+mn-ea"/>
              </a:rPr>
              <a:t>00</a:t>
            </a:r>
            <a:r>
              <a:rPr lang="ja-JP" altLang="en-US" sz="1200" dirty="0">
                <a:latin typeface="+mn-ea"/>
              </a:rPr>
              <a:t>　④</a:t>
            </a:r>
            <a:r>
              <a:rPr lang="en-US" altLang="ja-JP" sz="1200" dirty="0">
                <a:latin typeface="+mn-ea"/>
              </a:rPr>
              <a:t>14</a:t>
            </a:r>
            <a:r>
              <a:rPr lang="ja-JP" altLang="en-US" sz="1200" dirty="0">
                <a:latin typeface="+mn-ea"/>
              </a:rPr>
              <a:t>：</a:t>
            </a:r>
            <a:r>
              <a:rPr lang="en-US" altLang="ja-JP" sz="1200" dirty="0">
                <a:latin typeface="+mn-ea"/>
              </a:rPr>
              <a:t>30</a:t>
            </a:r>
            <a:r>
              <a:rPr lang="ja-JP" altLang="en-US" sz="1200" dirty="0">
                <a:latin typeface="+mn-ea"/>
              </a:rPr>
              <a:t>～</a:t>
            </a:r>
            <a:r>
              <a:rPr lang="en-US" altLang="ja-JP" sz="1200" dirty="0">
                <a:latin typeface="+mn-ea"/>
              </a:rPr>
              <a:t>15</a:t>
            </a:r>
            <a:r>
              <a:rPr lang="ja-JP" altLang="en-US" sz="1200" dirty="0">
                <a:latin typeface="+mn-ea"/>
              </a:rPr>
              <a:t>：</a:t>
            </a:r>
            <a:r>
              <a:rPr lang="en-US" altLang="ja-JP" sz="1200" dirty="0">
                <a:latin typeface="+mn-ea"/>
              </a:rPr>
              <a:t>30</a:t>
            </a:r>
          </a:p>
          <a:p>
            <a:pPr fontAlgn="t">
              <a:spcAft>
                <a:spcPts val="450"/>
              </a:spcAft>
            </a:pPr>
            <a:r>
              <a:rPr lang="ja-JP" altLang="en-US" sz="1200" dirty="0" smtClean="0">
                <a:latin typeface="+mn-ea"/>
              </a:rPr>
              <a:t>＊事前予約制です。</a:t>
            </a:r>
            <a:endParaRPr lang="ja-JP" altLang="en-US" sz="1200" dirty="0">
              <a:latin typeface="+mn-ea"/>
            </a:endParaRPr>
          </a:p>
        </p:txBody>
      </p:sp>
      <p:sp>
        <p:nvSpPr>
          <p:cNvPr id="13" name="正方形/長方形 12">
            <a:extLst>
              <a:ext uri="{FF2B5EF4-FFF2-40B4-BE49-F238E27FC236}">
                <a16:creationId xmlns:a16="http://schemas.microsoft.com/office/drawing/2014/main" xmlns="" id="{C334DE3B-17CA-0248-B4A8-2CC2DB8F63BF}"/>
              </a:ext>
            </a:extLst>
          </p:cNvPr>
          <p:cNvSpPr/>
          <p:nvPr/>
        </p:nvSpPr>
        <p:spPr>
          <a:xfrm>
            <a:off x="567011" y="3215329"/>
            <a:ext cx="92999" cy="1107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rgbClr val="2E8ACB"/>
              </a:solidFill>
            </a:endParaRPr>
          </a:p>
        </p:txBody>
      </p:sp>
      <p:pic>
        <p:nvPicPr>
          <p:cNvPr id="15" name="グラフィックス 14" descr="役員室">
            <a:extLst>
              <a:ext uri="{FF2B5EF4-FFF2-40B4-BE49-F238E27FC236}">
                <a16:creationId xmlns:a16="http://schemas.microsoft.com/office/drawing/2014/main" xmlns="" id="{F16A9AAE-2E67-334B-A656-1B710A50373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7291724" y="3152352"/>
            <a:ext cx="1285272" cy="1285272"/>
          </a:xfrm>
          <a:prstGeom prst="rect">
            <a:avLst/>
          </a:prstGeom>
        </p:spPr>
      </p:pic>
      <p:sp>
        <p:nvSpPr>
          <p:cNvPr id="16" name="フッター プレースホルダー 12">
            <a:extLst>
              <a:ext uri="{FF2B5EF4-FFF2-40B4-BE49-F238E27FC236}">
                <a16:creationId xmlns:a16="http://schemas.microsoft.com/office/drawing/2014/main" xmlns="" id="{85C9E4FF-E444-468C-935F-A5BE2A854690}"/>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311900685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xmlns="" id="{15FC30C9-314F-401A-8B33-DEE5285504C6}"/>
              </a:ext>
            </a:extLst>
          </p:cNvPr>
          <p:cNvSpPr>
            <a:spLocks noGrp="1"/>
          </p:cNvSpPr>
          <p:nvPr>
            <p:ph idx="1"/>
          </p:nvPr>
        </p:nvSpPr>
        <p:spPr>
          <a:xfrm>
            <a:off x="628651" y="2450368"/>
            <a:ext cx="7886700" cy="2372698"/>
          </a:xfrm>
        </p:spPr>
        <p:txBody>
          <a:bodyPr>
            <a:normAutofit/>
          </a:bodyPr>
          <a:lstStyle/>
          <a:p>
            <a:pPr marL="0" indent="0" algn="ctr">
              <a:buNone/>
            </a:pPr>
            <a:r>
              <a:rPr lang="ja-JP" altLang="en-US" sz="3000" b="1" dirty="0">
                <a:solidFill>
                  <a:srgbClr val="BD7F21"/>
                </a:solidFill>
              </a:rPr>
              <a:t>皆様のご応募お待ちしております</a:t>
            </a:r>
          </a:p>
        </p:txBody>
      </p:sp>
      <p:sp>
        <p:nvSpPr>
          <p:cNvPr id="5" name="スライド番号プレースホルダー 4">
            <a:extLst>
              <a:ext uri="{FF2B5EF4-FFF2-40B4-BE49-F238E27FC236}">
                <a16:creationId xmlns:a16="http://schemas.microsoft.com/office/drawing/2014/main" xmlns="" id="{B6C2BF62-21F9-4787-911A-8AE6E9085B6D}"/>
              </a:ext>
            </a:extLst>
          </p:cNvPr>
          <p:cNvSpPr>
            <a:spLocks noGrp="1"/>
          </p:cNvSpPr>
          <p:nvPr>
            <p:ph type="sldNum" sz="quarter" idx="12"/>
          </p:nvPr>
        </p:nvSpPr>
        <p:spPr/>
        <p:txBody>
          <a:bodyPr/>
          <a:lstStyle/>
          <a:p>
            <a:fld id="{A1F6A0AC-F2C6-4C21-B4A0-CF4BD5AB1286}" type="slidenum">
              <a:rPr lang="ja-JP" altLang="en-US" sz="800" b="1"/>
              <a:pPr/>
              <a:t>24</a:t>
            </a:fld>
            <a:endParaRPr lang="ja-JP" altLang="en-US" sz="800" b="1" dirty="0"/>
          </a:p>
        </p:txBody>
      </p:sp>
      <p:sp>
        <p:nvSpPr>
          <p:cNvPr id="6" name="フッター プレースホルダー 12">
            <a:extLst>
              <a:ext uri="{FF2B5EF4-FFF2-40B4-BE49-F238E27FC236}">
                <a16:creationId xmlns:a16="http://schemas.microsoft.com/office/drawing/2014/main" xmlns="" id="{6C166EF9-BE02-4B2D-A5D7-986DAD5BF16C}"/>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9123124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ー 13">
            <a:extLst>
              <a:ext uri="{FF2B5EF4-FFF2-40B4-BE49-F238E27FC236}">
                <a16:creationId xmlns:a16="http://schemas.microsoft.com/office/drawing/2014/main" xmlns="" id="{045EA86F-8878-43D2-B2D0-6CA101975CC5}"/>
              </a:ext>
            </a:extLst>
          </p:cNvPr>
          <p:cNvSpPr>
            <a:spLocks noGrp="1"/>
          </p:cNvSpPr>
          <p:nvPr>
            <p:ph type="sldNum" sz="quarter" idx="12"/>
          </p:nvPr>
        </p:nvSpPr>
        <p:spPr/>
        <p:txBody>
          <a:bodyPr/>
          <a:lstStyle/>
          <a:p>
            <a:fld id="{A1F6A0AC-F2C6-4C21-B4A0-CF4BD5AB1286}" type="slidenum">
              <a:rPr lang="ja-JP" altLang="en-US" sz="800" b="1"/>
              <a:pPr/>
              <a:t>3</a:t>
            </a:fld>
            <a:endParaRPr lang="ja-JP" altLang="en-US" sz="800" b="1" dirty="0"/>
          </a:p>
        </p:txBody>
      </p:sp>
      <p:sp>
        <p:nvSpPr>
          <p:cNvPr id="3" name="タイトル 2">
            <a:extLst>
              <a:ext uri="{FF2B5EF4-FFF2-40B4-BE49-F238E27FC236}">
                <a16:creationId xmlns:a16="http://schemas.microsoft.com/office/drawing/2014/main" xmlns="" id="{3405AB09-ACA8-4394-9A73-2A9E5E81E367}"/>
              </a:ext>
            </a:extLst>
          </p:cNvPr>
          <p:cNvSpPr>
            <a:spLocks noGrp="1"/>
          </p:cNvSpPr>
          <p:nvPr>
            <p:ph type="title"/>
          </p:nvPr>
        </p:nvSpPr>
        <p:spPr/>
        <p:txBody>
          <a:bodyPr/>
          <a:lstStyle/>
          <a:p>
            <a:r>
              <a:rPr lang="ja-JP" altLang="en-US" dirty="0"/>
              <a:t>０</a:t>
            </a:r>
            <a:r>
              <a:rPr lang="en-US" altLang="ja-JP" dirty="0"/>
              <a:t>. </a:t>
            </a:r>
            <a:r>
              <a:rPr lang="ja-JP" altLang="en-US" dirty="0"/>
              <a:t>（公財）長野県みらい基金について</a:t>
            </a:r>
          </a:p>
        </p:txBody>
      </p:sp>
      <p:sp>
        <p:nvSpPr>
          <p:cNvPr id="9" name="テキスト ボックス 8">
            <a:extLst>
              <a:ext uri="{FF2B5EF4-FFF2-40B4-BE49-F238E27FC236}">
                <a16:creationId xmlns:a16="http://schemas.microsoft.com/office/drawing/2014/main" xmlns="" id="{E4E11E9D-5356-8A4D-99BB-BB721BB70B0F}"/>
              </a:ext>
            </a:extLst>
          </p:cNvPr>
          <p:cNvSpPr txBox="1"/>
          <p:nvPr/>
        </p:nvSpPr>
        <p:spPr>
          <a:xfrm>
            <a:off x="776867" y="1004573"/>
            <a:ext cx="7994287" cy="669414"/>
          </a:xfrm>
          <a:prstGeom prst="rect">
            <a:avLst/>
          </a:prstGeom>
          <a:noFill/>
        </p:spPr>
        <p:txBody>
          <a:bodyPr wrap="square" lIns="68580" tIns="34290" rIns="68580" bIns="34290" rtlCol="0">
            <a:spAutoFit/>
          </a:bodyPr>
          <a:lstStyle/>
          <a:p>
            <a:r>
              <a:rPr lang="ja-JP" altLang="en-US" sz="2100" b="1" kern="100" dirty="0">
                <a:solidFill>
                  <a:srgbClr val="00B050"/>
                </a:solidFill>
                <a:latin typeface="+mn-ea"/>
                <a:cs typeface="Times New Roman" panose="02020603050405020304" pitchFamily="18" charset="0"/>
              </a:rPr>
              <a:t>公益財団法人長野県みらい基金</a:t>
            </a:r>
            <a:endParaRPr lang="en-US" altLang="zh-TW" sz="2100" b="1" kern="100" dirty="0">
              <a:solidFill>
                <a:srgbClr val="00B050"/>
              </a:solidFill>
              <a:latin typeface="+mn-ea"/>
              <a:cs typeface="Times New Roman" panose="02020603050405020304" pitchFamily="18" charset="0"/>
            </a:endParaRPr>
          </a:p>
          <a:p>
            <a:pPr>
              <a:spcAft>
                <a:spcPts val="450"/>
              </a:spcAft>
            </a:pPr>
            <a:r>
              <a:rPr lang="ja-JP" altLang="en-US" sz="1800" kern="100" dirty="0">
                <a:latin typeface="+mn-ea"/>
                <a:cs typeface="Times New Roman" panose="02020603050405020304" pitchFamily="18" charset="0"/>
              </a:rPr>
              <a:t>休眠預金等活用法における「資金分配団体</a:t>
            </a:r>
            <a:r>
              <a:rPr lang="ja-JP" altLang="en-US" sz="1800" kern="100" dirty="0" smtClean="0">
                <a:latin typeface="+mn-ea"/>
                <a:cs typeface="Times New Roman" panose="02020603050405020304" pitchFamily="18" charset="0"/>
              </a:rPr>
              <a:t>」</a:t>
            </a:r>
            <a:r>
              <a:rPr lang="en-US" altLang="ja-JP" sz="1800" kern="100" dirty="0" smtClean="0">
                <a:latin typeface="+mn-ea"/>
                <a:cs typeface="Times New Roman" panose="02020603050405020304" pitchFamily="18" charset="0"/>
              </a:rPr>
              <a:t>2019</a:t>
            </a:r>
            <a:r>
              <a:rPr lang="ja-JP" altLang="en-US" sz="1800" kern="100" dirty="0" smtClean="0">
                <a:latin typeface="+mn-ea"/>
                <a:cs typeface="Times New Roman" panose="02020603050405020304" pitchFamily="18" charset="0"/>
              </a:rPr>
              <a:t>年度から</a:t>
            </a:r>
            <a:endParaRPr lang="en-US" altLang="ja-JP" sz="1800" kern="100" dirty="0">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xmlns="" id="{C131DC6A-D3F0-804D-BD4F-E8BCE7C42CD7}"/>
              </a:ext>
            </a:extLst>
          </p:cNvPr>
          <p:cNvSpPr/>
          <p:nvPr/>
        </p:nvSpPr>
        <p:spPr>
          <a:xfrm>
            <a:off x="567007" y="937069"/>
            <a:ext cx="92999" cy="783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a:solidFill>
                <a:srgbClr val="2E8ACB"/>
              </a:solidFill>
            </a:endParaRPr>
          </a:p>
        </p:txBody>
      </p:sp>
      <p:grpSp>
        <p:nvGrpSpPr>
          <p:cNvPr id="5" name="グループ化 4">
            <a:extLst>
              <a:ext uri="{FF2B5EF4-FFF2-40B4-BE49-F238E27FC236}">
                <a16:creationId xmlns:a16="http://schemas.microsoft.com/office/drawing/2014/main" xmlns="" id="{64BBD1CE-803C-3B48-80F5-082FAF74AFB9}"/>
              </a:ext>
            </a:extLst>
          </p:cNvPr>
          <p:cNvGrpSpPr/>
          <p:nvPr/>
        </p:nvGrpSpPr>
        <p:grpSpPr>
          <a:xfrm>
            <a:off x="567008" y="1821806"/>
            <a:ext cx="8451965" cy="1389793"/>
            <a:chOff x="756010" y="2575376"/>
            <a:chExt cx="11269286" cy="1853057"/>
          </a:xfrm>
        </p:grpSpPr>
        <p:sp>
          <p:nvSpPr>
            <p:cNvPr id="16" name="正方形/長方形 15">
              <a:extLst>
                <a:ext uri="{FF2B5EF4-FFF2-40B4-BE49-F238E27FC236}">
                  <a16:creationId xmlns:a16="http://schemas.microsoft.com/office/drawing/2014/main" xmlns="" id="{19B38633-11AF-8741-B535-CCF1DBDA04CF}"/>
                </a:ext>
              </a:extLst>
            </p:cNvPr>
            <p:cNvSpPr/>
            <p:nvPr/>
          </p:nvSpPr>
          <p:spPr>
            <a:xfrm>
              <a:off x="1017534" y="2652571"/>
              <a:ext cx="8233332" cy="1231106"/>
            </a:xfrm>
            <a:prstGeom prst="rect">
              <a:avLst/>
            </a:prstGeom>
          </p:spPr>
          <p:txBody>
            <a:bodyPr wrap="square">
              <a:spAutoFit/>
            </a:bodyPr>
            <a:lstStyle/>
            <a:p>
              <a:pPr>
                <a:spcAft>
                  <a:spcPts val="450"/>
                </a:spcAft>
                <a:buClr>
                  <a:schemeClr val="accent5">
                    <a:lumMod val="50000"/>
                  </a:schemeClr>
                </a:buClr>
              </a:pPr>
              <a:r>
                <a:rPr lang="ja-JP" altLang="en-US" sz="1800" dirty="0">
                  <a:solidFill>
                    <a:srgbClr val="AB731E"/>
                  </a:solidFill>
                  <a:latin typeface="+mn-ea"/>
                </a:rPr>
                <a:t>「長野県」</a:t>
              </a:r>
              <a:r>
                <a:rPr lang="ja-JP" altLang="en-US" sz="1800" dirty="0">
                  <a:latin typeface="+mn-ea"/>
                </a:rPr>
                <a:t>の</a:t>
              </a:r>
              <a:r>
                <a:rPr lang="ja-JP" altLang="en-US" sz="1800" dirty="0">
                  <a:solidFill>
                    <a:srgbClr val="AB731E"/>
                  </a:solidFill>
                  <a:latin typeface="+mn-ea"/>
                </a:rPr>
                <a:t>「みらい」</a:t>
              </a:r>
              <a:r>
                <a:rPr lang="ja-JP" altLang="en-US" sz="1800" dirty="0">
                  <a:latin typeface="+mn-ea"/>
                </a:rPr>
                <a:t>を創るために、新しい寄付の形で</a:t>
              </a:r>
              <a:r>
                <a:rPr lang="en-US" altLang="ja-JP" sz="1800" dirty="0">
                  <a:latin typeface="+mn-ea"/>
                </a:rPr>
                <a:t>NPO</a:t>
              </a:r>
              <a:r>
                <a:rPr lang="ja-JP" altLang="en-US" sz="1800" dirty="0">
                  <a:latin typeface="+mn-ea"/>
                </a:rPr>
                <a:t>等公共的活動団体を強くし、社会で役に立つ組織にするための法人</a:t>
              </a:r>
              <a:endParaRPr lang="en-US" altLang="ja-JP" sz="1800" dirty="0">
                <a:latin typeface="+mn-ea"/>
              </a:endParaRPr>
            </a:p>
          </p:txBody>
        </p:sp>
        <p:sp>
          <p:nvSpPr>
            <p:cNvPr id="17" name="正方形/長方形 16">
              <a:extLst>
                <a:ext uri="{FF2B5EF4-FFF2-40B4-BE49-F238E27FC236}">
                  <a16:creationId xmlns:a16="http://schemas.microsoft.com/office/drawing/2014/main" xmlns="" id="{6A00723A-0B9E-6446-BEB0-FED13E216956}"/>
                </a:ext>
              </a:extLst>
            </p:cNvPr>
            <p:cNvSpPr/>
            <p:nvPr/>
          </p:nvSpPr>
          <p:spPr>
            <a:xfrm>
              <a:off x="756010" y="2722643"/>
              <a:ext cx="123998" cy="1019734"/>
            </a:xfrm>
            <a:prstGeom prst="rect">
              <a:avLst/>
            </a:prstGeom>
            <a:solidFill>
              <a:srgbClr val="D08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BD7F21"/>
                </a:solidFill>
              </a:endParaRPr>
            </a:p>
          </p:txBody>
        </p:sp>
        <p:pic>
          <p:nvPicPr>
            <p:cNvPr id="18" name="グラフィックス 17" descr="グループの成功">
              <a:extLst>
                <a:ext uri="{FF2B5EF4-FFF2-40B4-BE49-F238E27FC236}">
                  <a16:creationId xmlns:a16="http://schemas.microsoft.com/office/drawing/2014/main" xmlns="" id="{24DE4F85-C166-7144-8B77-F99A7EAAA0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084624" y="2978786"/>
              <a:ext cx="1449647" cy="1449647"/>
            </a:xfrm>
            <a:prstGeom prst="rect">
              <a:avLst/>
            </a:prstGeom>
          </p:spPr>
        </p:pic>
        <p:pic>
          <p:nvPicPr>
            <p:cNvPr id="19" name="グラフィックス 18" descr="落葉樹">
              <a:extLst>
                <a:ext uri="{FF2B5EF4-FFF2-40B4-BE49-F238E27FC236}">
                  <a16:creationId xmlns:a16="http://schemas.microsoft.com/office/drawing/2014/main" xmlns="" id="{B0B2EB20-9BB8-5C4A-BA44-8A3D0D32A7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10455188" y="2575376"/>
              <a:ext cx="1570108" cy="1570108"/>
            </a:xfrm>
            <a:prstGeom prst="rect">
              <a:avLst/>
            </a:prstGeom>
          </p:spPr>
        </p:pic>
      </p:grpSp>
      <p:grpSp>
        <p:nvGrpSpPr>
          <p:cNvPr id="4" name="グループ化 3">
            <a:extLst>
              <a:ext uri="{FF2B5EF4-FFF2-40B4-BE49-F238E27FC236}">
                <a16:creationId xmlns:a16="http://schemas.microsoft.com/office/drawing/2014/main" xmlns="" id="{C575F2D1-08F7-254A-AACA-22A3DAF519F3}"/>
              </a:ext>
            </a:extLst>
          </p:cNvPr>
          <p:cNvGrpSpPr/>
          <p:nvPr/>
        </p:nvGrpSpPr>
        <p:grpSpPr>
          <a:xfrm>
            <a:off x="582466" y="2903137"/>
            <a:ext cx="8174971" cy="1747163"/>
            <a:chOff x="776622" y="3870847"/>
            <a:chExt cx="10899960" cy="2329551"/>
          </a:xfrm>
        </p:grpSpPr>
        <p:sp>
          <p:nvSpPr>
            <p:cNvPr id="8" name="正方形/長方形 7">
              <a:extLst>
                <a:ext uri="{FF2B5EF4-FFF2-40B4-BE49-F238E27FC236}">
                  <a16:creationId xmlns:a16="http://schemas.microsoft.com/office/drawing/2014/main" xmlns="" id="{A0464475-F755-4D42-9F7F-1619292756B9}"/>
                </a:ext>
              </a:extLst>
            </p:cNvPr>
            <p:cNvSpPr/>
            <p:nvPr/>
          </p:nvSpPr>
          <p:spPr>
            <a:xfrm>
              <a:off x="818009" y="4118611"/>
              <a:ext cx="10823239" cy="2081787"/>
            </a:xfrm>
            <a:prstGeom prst="rect">
              <a:avLst/>
            </a:prstGeom>
            <a:noFill/>
            <a:ln w="25400">
              <a:solidFill>
                <a:srgbClr val="BD7F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xmlns="" id="{964B6C1D-A963-2347-ADEE-D597000E9FB6}"/>
                </a:ext>
              </a:extLst>
            </p:cNvPr>
            <p:cNvSpPr/>
            <p:nvPr/>
          </p:nvSpPr>
          <p:spPr>
            <a:xfrm>
              <a:off x="776622" y="4350801"/>
              <a:ext cx="10899960" cy="1782539"/>
            </a:xfrm>
            <a:prstGeom prst="rect">
              <a:avLst/>
            </a:prstGeom>
          </p:spPr>
          <p:txBody>
            <a:bodyPr wrap="square">
              <a:spAutoFit/>
            </a:bodyPr>
            <a:lstStyle/>
            <a:p>
              <a:pPr>
                <a:lnSpc>
                  <a:spcPts val="1950"/>
                </a:lnSpc>
                <a:buClr>
                  <a:schemeClr val="accent5">
                    <a:lumMod val="50000"/>
                  </a:schemeClr>
                </a:buClr>
              </a:pPr>
              <a:r>
                <a:rPr lang="ja-JP" altLang="en-US" dirty="0">
                  <a:latin typeface="+mn-ea"/>
                </a:rPr>
                <a:t>（１）社会貢献活動を行う</a:t>
              </a:r>
              <a:r>
                <a:rPr lang="en-US" altLang="ja-JP" dirty="0">
                  <a:latin typeface="+mn-ea"/>
                </a:rPr>
                <a:t>NPO</a:t>
              </a:r>
              <a:r>
                <a:rPr lang="ja-JP" altLang="en-US" dirty="0">
                  <a:latin typeface="+mn-ea"/>
                </a:rPr>
                <a:t>等公共的活動団体への寄付金を集め、助成する。</a:t>
              </a:r>
            </a:p>
            <a:p>
              <a:pPr>
                <a:lnSpc>
                  <a:spcPts val="1950"/>
                </a:lnSpc>
                <a:buClr>
                  <a:schemeClr val="accent5">
                    <a:lumMod val="50000"/>
                  </a:schemeClr>
                </a:buClr>
              </a:pPr>
              <a:r>
                <a:rPr lang="ja-JP" altLang="en-US" dirty="0">
                  <a:latin typeface="+mn-ea"/>
                </a:rPr>
                <a:t>（２）</a:t>
              </a:r>
              <a:r>
                <a:rPr lang="en-US" altLang="ja-JP" dirty="0">
                  <a:latin typeface="+mn-ea"/>
                </a:rPr>
                <a:t>NPO</a:t>
              </a:r>
              <a:r>
                <a:rPr lang="ja-JP" altLang="en-US" dirty="0">
                  <a:latin typeface="+mn-ea"/>
                </a:rPr>
                <a:t>等公共的活動団体が、より良い事業を展開できるよう、組織力・事業力の向上を</a:t>
              </a:r>
              <a:endParaRPr lang="en-US" altLang="ja-JP" dirty="0">
                <a:latin typeface="+mn-ea"/>
              </a:endParaRPr>
            </a:p>
            <a:p>
              <a:pPr>
                <a:lnSpc>
                  <a:spcPts val="1950"/>
                </a:lnSpc>
                <a:buClr>
                  <a:schemeClr val="accent5">
                    <a:lumMod val="50000"/>
                  </a:schemeClr>
                </a:buClr>
              </a:pPr>
              <a:r>
                <a:rPr lang="ja-JP" altLang="en-US" dirty="0">
                  <a:latin typeface="+mn-ea"/>
                </a:rPr>
                <a:t>　　　図る。</a:t>
              </a:r>
            </a:p>
            <a:p>
              <a:pPr>
                <a:lnSpc>
                  <a:spcPts val="1950"/>
                </a:lnSpc>
                <a:buClr>
                  <a:schemeClr val="accent5">
                    <a:lumMod val="50000"/>
                  </a:schemeClr>
                </a:buClr>
              </a:pPr>
              <a:r>
                <a:rPr lang="ja-JP" altLang="en-US" dirty="0">
                  <a:latin typeface="+mn-ea"/>
                </a:rPr>
                <a:t>（３）さまざまなセクターが得意分野を活かし、社会を支えることができるよう、パートナー</a:t>
              </a:r>
              <a:endParaRPr lang="en-US" altLang="ja-JP" dirty="0">
                <a:latin typeface="+mn-ea"/>
              </a:endParaRPr>
            </a:p>
            <a:p>
              <a:pPr>
                <a:lnSpc>
                  <a:spcPts val="1950"/>
                </a:lnSpc>
                <a:buClr>
                  <a:schemeClr val="accent5">
                    <a:lumMod val="50000"/>
                  </a:schemeClr>
                </a:buClr>
              </a:pPr>
              <a:r>
                <a:rPr lang="ja-JP" altLang="en-US" dirty="0">
                  <a:latin typeface="+mn-ea"/>
                </a:rPr>
                <a:t>　　　シップを推進する。</a:t>
              </a:r>
            </a:p>
          </p:txBody>
        </p:sp>
        <p:sp>
          <p:nvSpPr>
            <p:cNvPr id="20" name="正方形/長方形 19">
              <a:extLst>
                <a:ext uri="{FF2B5EF4-FFF2-40B4-BE49-F238E27FC236}">
                  <a16:creationId xmlns:a16="http://schemas.microsoft.com/office/drawing/2014/main" xmlns="" id="{137F572C-D54B-934B-864D-B1D547DD84EE}"/>
                </a:ext>
              </a:extLst>
            </p:cNvPr>
            <p:cNvSpPr/>
            <p:nvPr/>
          </p:nvSpPr>
          <p:spPr>
            <a:xfrm>
              <a:off x="1035822" y="3870847"/>
              <a:ext cx="1203748" cy="410369"/>
            </a:xfrm>
            <a:prstGeom prst="rect">
              <a:avLst/>
            </a:prstGeom>
            <a:solidFill>
              <a:schemeClr val="bg1"/>
            </a:solidFill>
          </p:spPr>
          <p:txBody>
            <a:bodyPr wrap="none">
              <a:spAutoFit/>
            </a:bodyPr>
            <a:lstStyle/>
            <a:p>
              <a:pPr>
                <a:buClr>
                  <a:schemeClr val="accent5">
                    <a:lumMod val="50000"/>
                  </a:schemeClr>
                </a:buClr>
              </a:pPr>
              <a:r>
                <a:rPr lang="ja-JP" altLang="en-US" b="1" dirty="0">
                  <a:solidFill>
                    <a:srgbClr val="BD7F21"/>
                  </a:solidFill>
                  <a:latin typeface="+mn-ea"/>
                </a:rPr>
                <a:t>活動内容</a:t>
              </a:r>
              <a:endParaRPr lang="en-US" altLang="ja-JP" b="1" dirty="0">
                <a:solidFill>
                  <a:srgbClr val="BD7F21"/>
                </a:solidFill>
                <a:latin typeface="+mn-ea"/>
              </a:endParaRPr>
            </a:p>
          </p:txBody>
        </p:sp>
      </p:grpSp>
      <p:sp>
        <p:nvSpPr>
          <p:cNvPr id="21" name="フッター プレースホルダー 12">
            <a:extLst>
              <a:ext uri="{FF2B5EF4-FFF2-40B4-BE49-F238E27FC236}">
                <a16:creationId xmlns:a16="http://schemas.microsoft.com/office/drawing/2014/main" xmlns="" id="{D2DC82CB-98BD-48CD-94E5-29D0C7864522}"/>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Tree>
    <p:extLst>
      <p:ext uri="{BB962C8B-B14F-4D97-AF65-F5344CB8AC3E}">
        <p14:creationId xmlns:p14="http://schemas.microsoft.com/office/powerpoint/2010/main" val="39614225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xmlns="" id="{9165E2BE-97A0-4BBE-843A-E6DA4A48A193}"/>
              </a:ext>
            </a:extLst>
          </p:cNvPr>
          <p:cNvSpPr>
            <a:spLocks noGrp="1"/>
          </p:cNvSpPr>
          <p:nvPr>
            <p:ph type="sldNum" sz="quarter" idx="12"/>
          </p:nvPr>
        </p:nvSpPr>
        <p:spPr/>
        <p:txBody>
          <a:bodyPr/>
          <a:lstStyle/>
          <a:p>
            <a:fld id="{A1F6A0AC-F2C6-4C21-B4A0-CF4BD5AB1286}" type="slidenum">
              <a:rPr lang="ja-JP" altLang="en-US" sz="800" b="1"/>
              <a:pPr/>
              <a:t>4</a:t>
            </a:fld>
            <a:endParaRPr lang="ja-JP" altLang="en-US" sz="800" b="1" dirty="0"/>
          </a:p>
        </p:txBody>
      </p:sp>
      <p:sp>
        <p:nvSpPr>
          <p:cNvPr id="3" name="タイトル 2">
            <a:extLst>
              <a:ext uri="{FF2B5EF4-FFF2-40B4-BE49-F238E27FC236}">
                <a16:creationId xmlns:a16="http://schemas.microsoft.com/office/drawing/2014/main" xmlns="" id="{1C84EE9F-6CCC-4EBF-BED4-F0CAD6EF8496}"/>
              </a:ext>
            </a:extLst>
          </p:cNvPr>
          <p:cNvSpPr>
            <a:spLocks noGrp="1"/>
          </p:cNvSpPr>
          <p:nvPr>
            <p:ph type="title"/>
          </p:nvPr>
        </p:nvSpPr>
        <p:spPr/>
        <p:txBody>
          <a:bodyPr>
            <a:noAutofit/>
          </a:bodyPr>
          <a:lstStyle/>
          <a:p>
            <a:r>
              <a:rPr lang="ja-JP" altLang="en-US"/>
              <a:t>１</a:t>
            </a:r>
            <a:r>
              <a:rPr lang="en-US" altLang="ja-JP" dirty="0"/>
              <a:t>. </a:t>
            </a:r>
            <a:r>
              <a:rPr lang="ja-JP" altLang="en-US"/>
              <a:t>趣旨</a:t>
            </a:r>
            <a:endParaRPr kumimoji="1" lang="ja-JP" altLang="en-US" dirty="0"/>
          </a:p>
        </p:txBody>
      </p:sp>
      <p:sp>
        <p:nvSpPr>
          <p:cNvPr id="10" name="フッター プレースホルダー 12">
            <a:extLst>
              <a:ext uri="{FF2B5EF4-FFF2-40B4-BE49-F238E27FC236}">
                <a16:creationId xmlns:a16="http://schemas.microsoft.com/office/drawing/2014/main" xmlns="" id="{E451F466-B66E-4E35-A86F-0ECFBA0BB706}"/>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
        <p:nvSpPr>
          <p:cNvPr id="2" name="テキスト ボックス 1"/>
          <p:cNvSpPr txBox="1"/>
          <p:nvPr/>
        </p:nvSpPr>
        <p:spPr>
          <a:xfrm>
            <a:off x="383372" y="1139206"/>
            <a:ext cx="8469176" cy="2966453"/>
          </a:xfrm>
          <a:prstGeom prst="rect">
            <a:avLst/>
          </a:prstGeom>
          <a:noFill/>
        </p:spPr>
        <p:txBody>
          <a:bodyPr wrap="square" rtlCol="0">
            <a:spAutoFit/>
          </a:bodyPr>
          <a:lstStyle/>
          <a:p>
            <a:pPr>
              <a:lnSpc>
                <a:spcPct val="120000"/>
              </a:lnSpc>
            </a:pPr>
            <a:r>
              <a:rPr lang="ja-JP" altLang="en-US" sz="1300" dirty="0">
                <a:latin typeface="メイリオ"/>
                <a:ea typeface="メイリオ"/>
                <a:cs typeface="メイリオ"/>
              </a:rPr>
              <a:t>新型コロナウイルス感染拡大は、緊急事態宣言の発令をはじめ、「三つの密」の回避などの「新しい生活様式」 を人々に求めることとなるなど、経済・社会にこれまでにない変化をもたらしています</a:t>
            </a:r>
            <a:r>
              <a:rPr lang="ja-JP" altLang="en-US" sz="1300" dirty="0" smtClean="0">
                <a:latin typeface="メイリオ"/>
                <a:ea typeface="メイリオ"/>
                <a:cs typeface="メイリオ"/>
              </a:rPr>
              <a:t>。</a:t>
            </a:r>
            <a:endParaRPr lang="en-US" altLang="ja-JP" sz="1300" dirty="0" smtClean="0">
              <a:latin typeface="メイリオ"/>
              <a:ea typeface="メイリオ"/>
              <a:cs typeface="メイリオ"/>
            </a:endParaRPr>
          </a:p>
          <a:p>
            <a:pPr>
              <a:lnSpc>
                <a:spcPct val="120000"/>
              </a:lnSpc>
            </a:pPr>
            <a:r>
              <a:rPr lang="ja-JP" altLang="en-US" sz="1300" dirty="0" smtClean="0">
                <a:latin typeface="メイリオ"/>
                <a:ea typeface="メイリオ"/>
                <a:cs typeface="メイリオ"/>
              </a:rPr>
              <a:t>感染</a:t>
            </a:r>
            <a:r>
              <a:rPr lang="ja-JP" altLang="en-US" sz="1300" dirty="0">
                <a:latin typeface="メイリオ"/>
                <a:ea typeface="メイリオ"/>
                <a:cs typeface="メイリオ"/>
              </a:rPr>
              <a:t>拡大の影響により、 新たな生活上の困難を抱える人々が増え、行政が対応困難な社会的課題が増えている一方で、こうした社会的</a:t>
            </a:r>
            <a:r>
              <a:rPr lang="ja-JP" altLang="en-US" sz="1300" dirty="0" smtClean="0">
                <a:latin typeface="メイリオ"/>
                <a:ea typeface="メイリオ"/>
                <a:cs typeface="メイリオ"/>
              </a:rPr>
              <a:t>課題</a:t>
            </a:r>
            <a:r>
              <a:rPr lang="ja-JP" altLang="en-US" sz="1300" dirty="0">
                <a:latin typeface="メイリオ"/>
                <a:ea typeface="メイリオ"/>
                <a:cs typeface="メイリオ"/>
              </a:rPr>
              <a:t>解決に取り組む団体においては対面サービスやボランティアの確保や財源確保が困難になるなどの課題に</a:t>
            </a:r>
            <a:r>
              <a:rPr lang="ja-JP" altLang="en-US" sz="1300" dirty="0" smtClean="0">
                <a:latin typeface="メイリオ"/>
                <a:ea typeface="メイリオ"/>
                <a:cs typeface="メイリオ"/>
              </a:rPr>
              <a:t>直面して</a:t>
            </a:r>
            <a:r>
              <a:rPr lang="ja-JP" altLang="en-US" sz="1300" dirty="0">
                <a:latin typeface="メイリオ"/>
                <a:ea typeface="メイリオ"/>
                <a:cs typeface="メイリオ"/>
              </a:rPr>
              <a:t>います。 </a:t>
            </a:r>
          </a:p>
          <a:p>
            <a:pPr>
              <a:lnSpc>
                <a:spcPct val="120000"/>
              </a:lnSpc>
            </a:pPr>
            <a:r>
              <a:rPr lang="ja-JP" altLang="en-US" sz="1300" dirty="0">
                <a:latin typeface="メイリオ"/>
                <a:ea typeface="メイリオ"/>
                <a:cs typeface="メイリオ"/>
              </a:rPr>
              <a:t>行政では対応困難な社会的課題の解決に向けた民間公益活動の停滞は、その対象者の生活や困難な状況に直面</a:t>
            </a:r>
            <a:r>
              <a:rPr lang="ja-JP" altLang="en-US" sz="1300" dirty="0" smtClean="0">
                <a:latin typeface="メイリオ"/>
                <a:ea typeface="メイリオ"/>
                <a:cs typeface="メイリオ"/>
              </a:rPr>
              <a:t>して</a:t>
            </a:r>
            <a:r>
              <a:rPr lang="ja-JP" altLang="en-US" sz="1300" dirty="0">
                <a:latin typeface="メイリオ"/>
                <a:ea typeface="メイリオ"/>
                <a:cs typeface="メイリオ"/>
              </a:rPr>
              <a:t>いる地域社会のみならず、民間公益活動を担う団体の事業継続に大きな影響を与えています。 </a:t>
            </a:r>
          </a:p>
          <a:p>
            <a:pPr>
              <a:lnSpc>
                <a:spcPct val="120000"/>
              </a:lnSpc>
            </a:pPr>
            <a:r>
              <a:rPr lang="ja-JP" altLang="en-US" sz="1300" dirty="0">
                <a:latin typeface="メイリオ"/>
                <a:ea typeface="メイリオ"/>
                <a:cs typeface="メイリオ"/>
              </a:rPr>
              <a:t>新型コロナウイルス感染拡大により深刻化する課題に対して</a:t>
            </a:r>
            <a:r>
              <a:rPr lang="ja-JP" altLang="en-US" sz="1300" dirty="0" smtClean="0">
                <a:latin typeface="メイリオ"/>
                <a:ea typeface="メイリオ"/>
                <a:cs typeface="メイリオ"/>
              </a:rPr>
              <a:t>、一般財団法人日本民間公益活動連携機構</a:t>
            </a:r>
            <a:r>
              <a:rPr lang="en-US" altLang="ja-JP" sz="1300" dirty="0" smtClean="0">
                <a:latin typeface="メイリオ"/>
                <a:ea typeface="メイリオ"/>
                <a:cs typeface="メイリオ"/>
              </a:rPr>
              <a:t>(</a:t>
            </a:r>
            <a:r>
              <a:rPr lang="ja-JP" altLang="en-US" sz="1300" dirty="0" smtClean="0">
                <a:latin typeface="メイリオ"/>
                <a:ea typeface="メイリオ"/>
                <a:cs typeface="メイリオ"/>
              </a:rPr>
              <a:t>以下 「</a:t>
            </a:r>
            <a:r>
              <a:rPr lang="en-US" altLang="ja-JP" sz="1300" dirty="0" smtClean="0">
                <a:latin typeface="メイリオ"/>
                <a:ea typeface="メイリオ"/>
                <a:cs typeface="メイリオ"/>
              </a:rPr>
              <a:t>JANPIA</a:t>
            </a:r>
            <a:r>
              <a:rPr lang="ja-JP" altLang="en-US" sz="1300" dirty="0" smtClean="0">
                <a:latin typeface="メイリオ"/>
                <a:ea typeface="メイリオ"/>
                <a:cs typeface="メイリオ"/>
              </a:rPr>
              <a:t>」という。</a:t>
            </a:r>
            <a:r>
              <a:rPr lang="en-US" altLang="ja-JP" sz="1300" dirty="0" smtClean="0">
                <a:latin typeface="メイリオ"/>
                <a:ea typeface="メイリオ"/>
                <a:cs typeface="メイリオ"/>
              </a:rPr>
              <a:t>)</a:t>
            </a:r>
            <a:r>
              <a:rPr lang="ja-JP" altLang="en-US" sz="1300" dirty="0" smtClean="0">
                <a:latin typeface="メイリオ"/>
                <a:ea typeface="メイリオ"/>
                <a:cs typeface="メイリオ"/>
              </a:rPr>
              <a:t>が、「</a:t>
            </a:r>
            <a:r>
              <a:rPr lang="ja-JP" altLang="en-US" sz="1300" dirty="0">
                <a:latin typeface="メイリオ"/>
                <a:ea typeface="メイリオ"/>
                <a:cs typeface="メイリオ"/>
              </a:rPr>
              <a:t>民間公益活動を促進するための休眠預金等に係る資金の活用に関する法律</a:t>
            </a:r>
            <a:r>
              <a:rPr lang="en-US" altLang="ja-JP" sz="1300" dirty="0">
                <a:latin typeface="メイリオ"/>
                <a:ea typeface="メイリオ"/>
                <a:cs typeface="メイリオ"/>
              </a:rPr>
              <a:t>(</a:t>
            </a:r>
            <a:r>
              <a:rPr lang="ja-JP" altLang="en-US" sz="1300" dirty="0">
                <a:latin typeface="メイリオ"/>
                <a:ea typeface="メイリオ"/>
                <a:cs typeface="メイリオ"/>
              </a:rPr>
              <a:t>平成 </a:t>
            </a:r>
            <a:r>
              <a:rPr lang="en-US" altLang="ja-JP" sz="1300" dirty="0">
                <a:latin typeface="メイリオ"/>
                <a:ea typeface="メイリオ"/>
                <a:cs typeface="メイリオ"/>
              </a:rPr>
              <a:t>28 </a:t>
            </a:r>
            <a:r>
              <a:rPr lang="ja-JP" altLang="en-US" sz="1300" dirty="0">
                <a:latin typeface="メイリオ"/>
                <a:ea typeface="メイリオ"/>
                <a:cs typeface="メイリオ"/>
              </a:rPr>
              <a:t>年法律第 </a:t>
            </a:r>
            <a:r>
              <a:rPr lang="en-US" altLang="ja-JP" sz="1300" dirty="0" smtClean="0">
                <a:latin typeface="メイリオ"/>
                <a:ea typeface="メイリオ"/>
                <a:cs typeface="メイリオ"/>
              </a:rPr>
              <a:t>101</a:t>
            </a:r>
            <a:r>
              <a:rPr lang="ja-JP" altLang="en-US" sz="1300" dirty="0" smtClean="0">
                <a:latin typeface="メイリオ"/>
                <a:ea typeface="メイリオ"/>
                <a:cs typeface="メイリオ"/>
              </a:rPr>
              <a:t>号 </a:t>
            </a:r>
            <a:r>
              <a:rPr lang="ja-JP" altLang="en-US" sz="1300" dirty="0">
                <a:latin typeface="メイリオ"/>
                <a:ea typeface="メイリオ"/>
                <a:cs typeface="メイリオ"/>
              </a:rPr>
              <a:t>以下「法」という。</a:t>
            </a:r>
            <a:r>
              <a:rPr lang="en-US" altLang="ja-JP" sz="1300" dirty="0">
                <a:latin typeface="メイリオ"/>
                <a:ea typeface="メイリオ"/>
                <a:cs typeface="メイリオ"/>
              </a:rPr>
              <a:t>)</a:t>
            </a:r>
            <a:r>
              <a:rPr lang="ja-JP" altLang="en-US" sz="1300" dirty="0">
                <a:latin typeface="メイリオ"/>
                <a:ea typeface="メイリオ"/>
                <a:cs typeface="メイリオ"/>
              </a:rPr>
              <a:t>」に基</a:t>
            </a:r>
            <a:r>
              <a:rPr lang="ja-JP" altLang="en-US" sz="1300" dirty="0" smtClean="0">
                <a:latin typeface="メイリオ"/>
                <a:ea typeface="メイリオ"/>
                <a:cs typeface="メイリオ"/>
              </a:rPr>
              <a:t>づく指定活用団体として、</a:t>
            </a:r>
            <a:r>
              <a:rPr lang="ja-JP" altLang="en-US" sz="1300" dirty="0">
                <a:latin typeface="メイリオ"/>
                <a:ea typeface="メイリオ"/>
                <a:cs typeface="メイリオ"/>
              </a:rPr>
              <a:t>民間公益活動を行う団体</a:t>
            </a:r>
            <a:r>
              <a:rPr lang="en-US" altLang="ja-JP" sz="1300" dirty="0">
                <a:latin typeface="メイリオ"/>
                <a:ea typeface="メイリオ"/>
                <a:cs typeface="メイリオ"/>
              </a:rPr>
              <a:t>(</a:t>
            </a:r>
            <a:r>
              <a:rPr lang="ja-JP" altLang="en-US" sz="1300" dirty="0">
                <a:latin typeface="メイリオ"/>
                <a:ea typeface="メイリオ"/>
                <a:cs typeface="メイリオ"/>
              </a:rPr>
              <a:t>以下「</a:t>
            </a:r>
            <a:r>
              <a:rPr lang="ja-JP" altLang="en-US" sz="1300" dirty="0" smtClean="0">
                <a:latin typeface="メイリオ"/>
                <a:ea typeface="メイリオ"/>
                <a:cs typeface="メイリオ"/>
              </a:rPr>
              <a:t>実行団体</a:t>
            </a:r>
            <a:r>
              <a:rPr lang="ja-JP" altLang="en-US" sz="1300" dirty="0">
                <a:latin typeface="メイリオ"/>
                <a:ea typeface="メイリオ"/>
                <a:cs typeface="メイリオ"/>
              </a:rPr>
              <a:t>」という。</a:t>
            </a:r>
            <a:r>
              <a:rPr lang="en-US" altLang="ja-JP" sz="1300" dirty="0">
                <a:latin typeface="メイリオ"/>
                <a:ea typeface="メイリオ"/>
                <a:cs typeface="メイリオ"/>
              </a:rPr>
              <a:t>)</a:t>
            </a:r>
            <a:r>
              <a:rPr lang="ja-JP" altLang="en-US" sz="1300" dirty="0">
                <a:latin typeface="メイリオ"/>
                <a:ea typeface="メイリオ"/>
                <a:cs typeface="メイリオ"/>
              </a:rPr>
              <a:t>に対して助成を行う資金分配団体の公募を実施</a:t>
            </a:r>
            <a:r>
              <a:rPr lang="ja-JP" altLang="en-US" sz="1300" dirty="0" smtClean="0">
                <a:latin typeface="メイリオ"/>
                <a:ea typeface="メイリオ"/>
                <a:cs typeface="メイリオ"/>
              </a:rPr>
              <a:t>し、公益財団法人長野県みらい基金か</a:t>
            </a:r>
            <a:r>
              <a:rPr lang="ja-JP" altLang="en-US" sz="1300" dirty="0">
                <a:latin typeface="メイリオ"/>
                <a:ea typeface="メイリオ"/>
                <a:cs typeface="メイリオ"/>
              </a:rPr>
              <a:t>゙採択されました。実行団体の公募については、以下の要項に沿って実施します。 </a:t>
            </a:r>
          </a:p>
        </p:txBody>
      </p:sp>
    </p:spTree>
    <p:extLst>
      <p:ext uri="{BB962C8B-B14F-4D97-AF65-F5344CB8AC3E}">
        <p14:creationId xmlns:p14="http://schemas.microsoft.com/office/powerpoint/2010/main" val="26499015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8EBFEB98-B9D4-4922-9F58-A4166C3F6448}"/>
              </a:ext>
            </a:extLst>
          </p:cNvPr>
          <p:cNvSpPr>
            <a:spLocks noGrp="1"/>
          </p:cNvSpPr>
          <p:nvPr>
            <p:ph type="title"/>
          </p:nvPr>
        </p:nvSpPr>
        <p:spPr>
          <a:xfrm>
            <a:off x="424275" y="234872"/>
            <a:ext cx="7886700" cy="374799"/>
          </a:xfrm>
        </p:spPr>
        <p:txBody>
          <a:bodyPr>
            <a:normAutofit fontScale="90000"/>
          </a:bodyPr>
          <a:lstStyle/>
          <a:p>
            <a:r>
              <a:rPr lang="ja-JP" altLang="en-US" dirty="0"/>
              <a:t>休眠預金等活用の流れ</a:t>
            </a:r>
            <a:endParaRPr kumimoji="1" lang="ja-JP" altLang="en-US" dirty="0"/>
          </a:p>
        </p:txBody>
      </p:sp>
      <p:sp>
        <p:nvSpPr>
          <p:cNvPr id="5" name="スライド番号プレースホルダー 4">
            <a:extLst>
              <a:ext uri="{FF2B5EF4-FFF2-40B4-BE49-F238E27FC236}">
                <a16:creationId xmlns:a16="http://schemas.microsoft.com/office/drawing/2014/main" xmlns="" id="{395301BD-17CF-42DF-A2A5-D060B3D86C9B}"/>
              </a:ext>
            </a:extLst>
          </p:cNvPr>
          <p:cNvSpPr>
            <a:spLocks noGrp="1"/>
          </p:cNvSpPr>
          <p:nvPr>
            <p:ph type="sldNum" sz="quarter" idx="12"/>
          </p:nvPr>
        </p:nvSpPr>
        <p:spPr/>
        <p:txBody>
          <a:bodyPr/>
          <a:lstStyle/>
          <a:p>
            <a:fld id="{A1F6A0AC-F2C6-4C21-B4A0-CF4BD5AB1286}" type="slidenum">
              <a:rPr lang="ja-JP" altLang="en-US" sz="800" b="1"/>
              <a:pPr/>
              <a:t>5</a:t>
            </a:fld>
            <a:endParaRPr lang="ja-JP" altLang="en-US" sz="800" b="1" dirty="0"/>
          </a:p>
        </p:txBody>
      </p:sp>
      <p:sp>
        <p:nvSpPr>
          <p:cNvPr id="6" name="フッター プレースホルダー 12">
            <a:extLst>
              <a:ext uri="{FF2B5EF4-FFF2-40B4-BE49-F238E27FC236}">
                <a16:creationId xmlns:a16="http://schemas.microsoft.com/office/drawing/2014/main" xmlns="" id="{884EA13D-6DD0-4FD4-94C1-8817C42888C9}"/>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grpSp>
        <p:nvGrpSpPr>
          <p:cNvPr id="7" name="グループ化 6"/>
          <p:cNvGrpSpPr/>
          <p:nvPr/>
        </p:nvGrpSpPr>
        <p:grpSpPr>
          <a:xfrm>
            <a:off x="1715335" y="706271"/>
            <a:ext cx="5733803" cy="4162109"/>
            <a:chOff x="190500" y="1764807"/>
            <a:chExt cx="6477000" cy="5010150"/>
          </a:xfrm>
        </p:grpSpPr>
        <p:grpSp>
          <p:nvGrpSpPr>
            <p:cNvPr id="8" name="グループ化 7"/>
            <p:cNvGrpSpPr/>
            <p:nvPr/>
          </p:nvGrpSpPr>
          <p:grpSpPr>
            <a:xfrm>
              <a:off x="190500" y="1764807"/>
              <a:ext cx="6477000" cy="4972050"/>
              <a:chOff x="190500" y="2450607"/>
              <a:chExt cx="6477000" cy="4972050"/>
            </a:xfrm>
          </p:grpSpPr>
          <p:pic>
            <p:nvPicPr>
              <p:cNvPr id="10" name="図 9"/>
              <p:cNvPicPr>
                <a:picLocks noChangeAspect="1"/>
              </p:cNvPicPr>
              <p:nvPr/>
            </p:nvPicPr>
            <p:blipFill rotWithShape="1">
              <a:blip r:embed="rId3">
                <a:clrChange>
                  <a:clrFrom>
                    <a:srgbClr val="F6F1EC"/>
                  </a:clrFrom>
                  <a:clrTo>
                    <a:srgbClr val="F6F1EC">
                      <a:alpha val="0"/>
                    </a:srgbClr>
                  </a:clrTo>
                </a:clrChange>
              </a:blip>
              <a:srcRect l="24524" t="24479" r="25696" b="7552"/>
              <a:stretch/>
            </p:blipFill>
            <p:spPr>
              <a:xfrm>
                <a:off x="190500" y="2450607"/>
                <a:ext cx="6477000" cy="4972050"/>
              </a:xfrm>
              <a:prstGeom prst="rect">
                <a:avLst/>
              </a:prstGeom>
            </p:spPr>
          </p:pic>
          <p:sp>
            <p:nvSpPr>
              <p:cNvPr id="11" name="正方形/長方形 10"/>
              <p:cNvSpPr/>
              <p:nvPr/>
            </p:nvSpPr>
            <p:spPr>
              <a:xfrm>
                <a:off x="397565" y="6141389"/>
                <a:ext cx="4206240" cy="108137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97566" y="6370639"/>
                <a:ext cx="2393343" cy="799306"/>
              </a:xfrm>
              <a:prstGeom prst="wedgeRoundRectCallout">
                <a:avLst>
                  <a:gd name="adj1" fmla="val -23571"/>
                  <a:gd name="adj2" fmla="val -84977"/>
                  <a:gd name="adj3" fmla="val 16667"/>
                </a:avLst>
              </a:prstGeom>
              <a:noFill/>
              <a:ln>
                <a:solidFill>
                  <a:schemeClr val="tx1"/>
                </a:solidFill>
              </a:ln>
            </p:spPr>
            <p:txBody>
              <a:bodyPr wrap="square" rtlCol="0">
                <a:spAutoFit/>
              </a:bodyPr>
              <a:lstStyle/>
              <a:p>
                <a:r>
                  <a:rPr lang="ja-JP" altLang="en-US" sz="900" b="1" dirty="0">
                    <a:latin typeface="メイリオ" panose="020B0604030504040204" pitchFamily="50" charset="-128"/>
                    <a:ea typeface="メイリオ" panose="020B0604030504040204" pitchFamily="50" charset="-128"/>
                  </a:rPr>
                  <a:t>実行団体とは？</a:t>
                </a:r>
                <a:endParaRPr lang="en-US" altLang="ja-JP" sz="900" b="1"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実行団体は、休眠預金等に係る資金を原資として、民間公益活動を行う団体のことです。</a:t>
                </a:r>
              </a:p>
            </p:txBody>
          </p:sp>
          <p:sp>
            <p:nvSpPr>
              <p:cNvPr id="13" name="テキスト ボックス 12"/>
              <p:cNvSpPr txBox="1"/>
              <p:nvPr/>
            </p:nvSpPr>
            <p:spPr>
              <a:xfrm>
                <a:off x="3026133" y="6370639"/>
                <a:ext cx="1342446" cy="491881"/>
              </a:xfrm>
              <a:prstGeom prst="wedgeRoundRectCallout">
                <a:avLst>
                  <a:gd name="adj1" fmla="val -21202"/>
                  <a:gd name="adj2" fmla="val -95874"/>
                  <a:gd name="adj3" fmla="val 16667"/>
                </a:avLst>
              </a:prstGeom>
              <a:noFill/>
              <a:ln>
                <a:solidFill>
                  <a:schemeClr val="tx1"/>
                </a:solidFill>
              </a:ln>
            </p:spPr>
            <p:txBody>
              <a:bodyPr wrap="square" rtlCol="0">
                <a:spAutoFit/>
              </a:bodyPr>
              <a:lstStyle/>
              <a:p>
                <a:r>
                  <a:rPr lang="ja-JP" altLang="en-US" sz="900" b="1" dirty="0">
                    <a:latin typeface="メイリオ" panose="020B0604030504040204" pitchFamily="50" charset="-128"/>
                    <a:ea typeface="メイリオ" panose="020B0604030504040204" pitchFamily="50" charset="-128"/>
                  </a:rPr>
                  <a:t>（公財）長野県</a:t>
                </a:r>
                <a:endParaRPr lang="en-US" altLang="ja-JP" sz="900" b="1" dirty="0">
                  <a:latin typeface="メイリオ" panose="020B0604030504040204" pitchFamily="50" charset="-128"/>
                  <a:ea typeface="メイリオ" panose="020B0604030504040204" pitchFamily="50" charset="-128"/>
                </a:endParaRPr>
              </a:p>
              <a:p>
                <a:pPr algn="ctr"/>
                <a:r>
                  <a:rPr lang="ja-JP" altLang="en-US" sz="900" b="1" dirty="0">
                    <a:latin typeface="メイリオ" panose="020B0604030504040204" pitchFamily="50" charset="-128"/>
                    <a:ea typeface="メイリオ" panose="020B0604030504040204" pitchFamily="50" charset="-128"/>
                  </a:rPr>
                  <a:t>みらい基金</a:t>
                </a:r>
              </a:p>
            </p:txBody>
          </p:sp>
        </p:grpSp>
        <p:sp>
          <p:nvSpPr>
            <p:cNvPr id="9" name="角丸四角形 8"/>
            <p:cNvSpPr/>
            <p:nvPr/>
          </p:nvSpPr>
          <p:spPr>
            <a:xfrm>
              <a:off x="228598" y="1802907"/>
              <a:ext cx="6378742" cy="4972050"/>
            </a:xfrm>
            <a:prstGeom prst="roundRect">
              <a:avLst>
                <a:gd name="adj" fmla="val 6988"/>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3598038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xmlns="" id="{120C840F-E3CD-458E-8FE5-DB809CA8A42D}"/>
              </a:ext>
            </a:extLst>
          </p:cNvPr>
          <p:cNvSpPr>
            <a:spLocks noGrp="1"/>
          </p:cNvSpPr>
          <p:nvPr>
            <p:ph type="sldNum" sz="quarter" idx="12"/>
          </p:nvPr>
        </p:nvSpPr>
        <p:spPr/>
        <p:txBody>
          <a:bodyPr/>
          <a:lstStyle/>
          <a:p>
            <a:fld id="{A1F6A0AC-F2C6-4C21-B4A0-CF4BD5AB1286}" type="slidenum">
              <a:rPr lang="ja-JP" altLang="en-US" sz="800" b="1"/>
              <a:pPr/>
              <a:t>6</a:t>
            </a:fld>
            <a:endParaRPr lang="ja-JP" altLang="en-US" sz="800" b="1" dirty="0"/>
          </a:p>
        </p:txBody>
      </p:sp>
      <p:sp>
        <p:nvSpPr>
          <p:cNvPr id="3" name="タイトル 2">
            <a:extLst>
              <a:ext uri="{FF2B5EF4-FFF2-40B4-BE49-F238E27FC236}">
                <a16:creationId xmlns:a16="http://schemas.microsoft.com/office/drawing/2014/main" xmlns="" id="{1C84EE9F-6CCC-4EBF-BED4-F0CAD6EF8496}"/>
              </a:ext>
            </a:extLst>
          </p:cNvPr>
          <p:cNvSpPr>
            <a:spLocks noGrp="1"/>
          </p:cNvSpPr>
          <p:nvPr>
            <p:ph type="title"/>
          </p:nvPr>
        </p:nvSpPr>
        <p:spPr>
          <a:xfrm>
            <a:off x="236937" y="226921"/>
            <a:ext cx="7886700" cy="374799"/>
          </a:xfrm>
        </p:spPr>
        <p:txBody>
          <a:bodyPr>
            <a:noAutofit/>
          </a:bodyPr>
          <a:lstStyle/>
          <a:p>
            <a:r>
              <a:rPr lang="en-US" altLang="ja-JP" dirty="0"/>
              <a:t>2</a:t>
            </a:r>
            <a:r>
              <a:rPr lang="en-US" altLang="ja-JP" dirty="0" smtClean="0"/>
              <a:t>.</a:t>
            </a:r>
            <a:r>
              <a:rPr lang="hr-HR" altLang="ja-JP" dirty="0"/>
              <a:t> </a:t>
            </a:r>
            <a:r>
              <a:rPr lang="hr-HR" altLang="ja-JP" dirty="0" smtClean="0"/>
              <a:t> </a:t>
            </a:r>
            <a:r>
              <a:rPr lang="ja-JP" altLang="hr-HR" dirty="0"/>
              <a:t>助成方針等 </a:t>
            </a:r>
            <a:endParaRPr lang="hr-HR" altLang="ja-JP" dirty="0">
              <a:effectLst/>
            </a:endParaRPr>
          </a:p>
        </p:txBody>
      </p:sp>
      <p:sp>
        <p:nvSpPr>
          <p:cNvPr id="20" name="フッター プレースホルダー 12">
            <a:extLst>
              <a:ext uri="{FF2B5EF4-FFF2-40B4-BE49-F238E27FC236}">
                <a16:creationId xmlns:a16="http://schemas.microsoft.com/office/drawing/2014/main" xmlns="" id="{F94E8715-F965-4E03-A678-B0051AC34F3C}"/>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
        <p:nvSpPr>
          <p:cNvPr id="7" name="テキスト ボックス 6"/>
          <p:cNvSpPr txBox="1"/>
          <p:nvPr/>
        </p:nvSpPr>
        <p:spPr>
          <a:xfrm>
            <a:off x="360167" y="988448"/>
            <a:ext cx="8568206" cy="3410165"/>
          </a:xfrm>
          <a:prstGeom prst="rect">
            <a:avLst/>
          </a:prstGeom>
          <a:noFill/>
        </p:spPr>
        <p:txBody>
          <a:bodyPr wrap="square" rtlCol="0">
            <a:spAutoFit/>
          </a:bodyPr>
          <a:lstStyle/>
          <a:p>
            <a:pPr>
              <a:lnSpc>
                <a:spcPct val="110000"/>
              </a:lnSpc>
            </a:pPr>
            <a:r>
              <a:rPr lang="en-US" altLang="ja-JP" dirty="0">
                <a:latin typeface="メイリオ"/>
                <a:ea typeface="メイリオ"/>
                <a:cs typeface="メイリオ"/>
              </a:rPr>
              <a:t>(1)</a:t>
            </a:r>
            <a:r>
              <a:rPr lang="ja-JP" altLang="en-US" dirty="0">
                <a:latin typeface="メイリオ"/>
                <a:ea typeface="メイリオ"/>
                <a:cs typeface="メイリオ"/>
              </a:rPr>
              <a:t>助成対象事業 本助成が対象とする事業は、社会課題の解決をめざす実行団体が実施する事業であり</a:t>
            </a:r>
            <a:r>
              <a:rPr lang="ja-JP" altLang="en-US" dirty="0" smtClean="0">
                <a:latin typeface="メイリオ"/>
                <a:ea typeface="メイリオ"/>
                <a:cs typeface="メイリオ"/>
              </a:rPr>
              <a:t>、下記の「</a:t>
            </a:r>
            <a:r>
              <a:rPr lang="ja-JP" altLang="en-US" dirty="0">
                <a:latin typeface="メイリオ"/>
                <a:ea typeface="メイリオ"/>
                <a:cs typeface="メイリオ"/>
              </a:rPr>
              <a:t>優先的に解決す</a:t>
            </a:r>
            <a:r>
              <a:rPr lang="ja-JP" altLang="en-US" dirty="0" smtClean="0">
                <a:latin typeface="メイリオ"/>
                <a:ea typeface="メイリオ"/>
                <a:cs typeface="メイリオ"/>
              </a:rPr>
              <a:t>べき</a:t>
            </a:r>
            <a:r>
              <a:rPr lang="ja-JP" altLang="en-US" dirty="0">
                <a:latin typeface="メイリオ"/>
                <a:ea typeface="メイリオ"/>
                <a:cs typeface="メイリオ"/>
              </a:rPr>
              <a:t>社会の諸課題</a:t>
            </a:r>
            <a:r>
              <a:rPr lang="ja-JP" altLang="en-US" dirty="0" smtClean="0">
                <a:latin typeface="メイリオ"/>
                <a:ea typeface="メイリオ"/>
                <a:cs typeface="メイリオ"/>
              </a:rPr>
              <a:t>」</a:t>
            </a:r>
            <a:r>
              <a:rPr lang="ja-JP" altLang="en-US" dirty="0">
                <a:latin typeface="メイリオ"/>
                <a:ea typeface="メイリオ"/>
                <a:cs typeface="メイリオ"/>
              </a:rPr>
              <a:t>解決を目指す事業です</a:t>
            </a:r>
            <a:r>
              <a:rPr lang="ja-JP" altLang="en-US" dirty="0" smtClean="0">
                <a:latin typeface="メイリオ"/>
                <a:ea typeface="メイリオ"/>
                <a:cs typeface="メイリオ"/>
              </a:rPr>
              <a:t>。</a:t>
            </a:r>
            <a:r>
              <a:rPr lang="en-US" altLang="ja-JP" dirty="0" smtClean="0">
                <a:latin typeface="メイリオ"/>
                <a:ea typeface="メイリオ"/>
                <a:cs typeface="メイリオ"/>
              </a:rPr>
              <a:t/>
            </a:r>
            <a:br>
              <a:rPr lang="en-US" altLang="ja-JP" dirty="0" smtClean="0">
                <a:latin typeface="メイリオ"/>
                <a:ea typeface="メイリオ"/>
                <a:cs typeface="メイリオ"/>
              </a:rPr>
            </a:br>
            <a:endParaRPr lang="en-US" altLang="ja-JP" dirty="0" smtClean="0">
              <a:latin typeface="メイリオ"/>
              <a:ea typeface="メイリオ"/>
              <a:cs typeface="メイリオ"/>
            </a:endParaRPr>
          </a:p>
          <a:p>
            <a:pPr lvl="1">
              <a:lnSpc>
                <a:spcPct val="110000"/>
              </a:lnSpc>
            </a:pPr>
            <a:r>
              <a:rPr lang="ja-JP" altLang="ja-JP" dirty="0" smtClean="0">
                <a:latin typeface="メイリオ"/>
                <a:ea typeface="メイリオ"/>
                <a:cs typeface="メイリオ"/>
              </a:rPr>
              <a:t>１</a:t>
            </a:r>
            <a:r>
              <a:rPr lang="ja-JP" altLang="ja-JP" dirty="0">
                <a:latin typeface="メイリオ"/>
                <a:ea typeface="メイリオ"/>
                <a:cs typeface="メイリオ"/>
              </a:rPr>
              <a:t>）子ども及び若者の支援に係る</a:t>
            </a:r>
            <a:r>
              <a:rPr lang="ja-JP" altLang="ja-JP" dirty="0" smtClean="0">
                <a:latin typeface="メイリオ"/>
                <a:ea typeface="メイリオ"/>
                <a:cs typeface="メイリオ"/>
              </a:rPr>
              <a:t>活動</a:t>
            </a:r>
            <a:endParaRPr lang="en-US" altLang="ja-JP" dirty="0" smtClean="0">
              <a:latin typeface="メイリオ"/>
              <a:ea typeface="メイリオ"/>
              <a:cs typeface="メイリオ"/>
            </a:endParaRPr>
          </a:p>
          <a:p>
            <a:pPr lvl="3"/>
            <a:r>
              <a:rPr lang="en-US" altLang="ja-JP" dirty="0">
                <a:latin typeface="メイリオ"/>
                <a:ea typeface="メイリオ"/>
                <a:cs typeface="メイリオ"/>
              </a:rPr>
              <a:t>	</a:t>
            </a:r>
            <a:r>
              <a:rPr lang="en-US" altLang="ja-JP" dirty="0" smtClean="0">
                <a:latin typeface="メイリオ"/>
                <a:ea typeface="メイリオ"/>
                <a:cs typeface="メイリオ"/>
              </a:rPr>
              <a:t>		① </a:t>
            </a:r>
            <a:r>
              <a:rPr lang="ja-JP" altLang="ja-JP" dirty="0">
                <a:latin typeface="メイリオ"/>
                <a:ea typeface="メイリオ"/>
                <a:cs typeface="メイリオ"/>
              </a:rPr>
              <a:t>経済的困窮など、家庭内に課題を抱える子どもの</a:t>
            </a:r>
            <a:r>
              <a:rPr lang="ja-JP" altLang="ja-JP" dirty="0" smtClean="0">
                <a:latin typeface="メイリオ"/>
                <a:ea typeface="メイリオ"/>
                <a:cs typeface="メイリオ"/>
              </a:rPr>
              <a:t>支援</a:t>
            </a:r>
            <a:endParaRPr lang="en-US" altLang="ja-JP" dirty="0" smtClean="0">
              <a:latin typeface="メイリオ"/>
              <a:ea typeface="メイリオ"/>
              <a:cs typeface="メイリオ"/>
            </a:endParaRPr>
          </a:p>
          <a:p>
            <a:pPr lvl="3"/>
            <a:r>
              <a:rPr lang="en-US" altLang="ja-JP" dirty="0" smtClean="0">
                <a:latin typeface="メイリオ"/>
                <a:ea typeface="メイリオ"/>
                <a:cs typeface="メイリオ"/>
              </a:rPr>
              <a:t>② </a:t>
            </a:r>
            <a:r>
              <a:rPr lang="ja-JP" altLang="ja-JP" dirty="0">
                <a:latin typeface="メイリオ"/>
                <a:ea typeface="メイリオ"/>
                <a:cs typeface="メイリオ"/>
              </a:rPr>
              <a:t>日常生活や成長に困難を抱える子どもと若者の育成</a:t>
            </a:r>
            <a:r>
              <a:rPr lang="ja-JP" altLang="ja-JP" dirty="0" smtClean="0">
                <a:latin typeface="メイリオ"/>
                <a:ea typeface="メイリオ"/>
                <a:cs typeface="メイリオ"/>
              </a:rPr>
              <a:t>支援</a:t>
            </a:r>
            <a:endParaRPr lang="en-US" altLang="ja-JP" dirty="0" smtClean="0">
              <a:latin typeface="メイリオ"/>
              <a:ea typeface="メイリオ"/>
              <a:cs typeface="メイリオ"/>
            </a:endParaRPr>
          </a:p>
          <a:p>
            <a:pPr lvl="3"/>
            <a:r>
              <a:rPr lang="en-US" altLang="ja-JP" dirty="0" smtClean="0">
                <a:latin typeface="メイリオ"/>
                <a:ea typeface="メイリオ"/>
                <a:cs typeface="メイリオ"/>
              </a:rPr>
              <a:t>③ </a:t>
            </a:r>
            <a:r>
              <a:rPr lang="ja-JP" altLang="ja-JP" dirty="0">
                <a:latin typeface="メイリオ"/>
                <a:ea typeface="メイリオ"/>
                <a:cs typeface="メイリオ"/>
              </a:rPr>
              <a:t>社会的課題の解決を担う若者の能力開発</a:t>
            </a:r>
            <a:r>
              <a:rPr lang="ja-JP" altLang="ja-JP" dirty="0" smtClean="0">
                <a:latin typeface="メイリオ"/>
                <a:ea typeface="メイリオ"/>
                <a:cs typeface="メイリオ"/>
              </a:rPr>
              <a:t>支援</a:t>
            </a:r>
            <a:endParaRPr lang="en-US" altLang="ja-JP" dirty="0" smtClean="0">
              <a:latin typeface="メイリオ"/>
              <a:ea typeface="メイリオ"/>
              <a:cs typeface="メイリオ"/>
            </a:endParaRPr>
          </a:p>
          <a:p>
            <a:pPr lvl="3"/>
            <a:endParaRPr lang="ja-JP" altLang="ja-JP" dirty="0">
              <a:latin typeface="メイリオ"/>
              <a:ea typeface="メイリオ"/>
              <a:cs typeface="メイリオ"/>
            </a:endParaRPr>
          </a:p>
          <a:p>
            <a:pPr lvl="1"/>
            <a:r>
              <a:rPr lang="ja-JP" altLang="ja-JP" dirty="0" smtClean="0">
                <a:latin typeface="メイリオ"/>
                <a:ea typeface="メイリオ"/>
                <a:cs typeface="メイリオ"/>
              </a:rPr>
              <a:t>２</a:t>
            </a:r>
            <a:r>
              <a:rPr lang="ja-JP" altLang="ja-JP" dirty="0">
                <a:latin typeface="メイリオ"/>
                <a:ea typeface="メイリオ"/>
                <a:cs typeface="メイリオ"/>
              </a:rPr>
              <a:t>）日常生活又は社会生活を営む上での困難を有する者の支援に係る活動</a:t>
            </a:r>
          </a:p>
          <a:p>
            <a:pPr lvl="3"/>
            <a:r>
              <a:rPr lang="en-US" altLang="ja-JP" dirty="0" smtClean="0">
                <a:latin typeface="メイリオ"/>
                <a:ea typeface="メイリオ"/>
                <a:cs typeface="メイリオ"/>
              </a:rPr>
              <a:t>	</a:t>
            </a:r>
            <a:r>
              <a:rPr lang="ja-JP" altLang="ja-JP" dirty="0" smtClean="0">
                <a:latin typeface="メイリオ"/>
                <a:ea typeface="メイリオ"/>
                <a:cs typeface="メイリオ"/>
              </a:rPr>
              <a:t>① </a:t>
            </a:r>
            <a:r>
              <a:rPr lang="ja-JP" altLang="ja-JP" dirty="0">
                <a:latin typeface="メイリオ"/>
                <a:ea typeface="メイリオ"/>
                <a:cs typeface="メイリオ"/>
              </a:rPr>
              <a:t>働くことが困難な人への支援</a:t>
            </a:r>
          </a:p>
          <a:p>
            <a:pPr lvl="3"/>
            <a:r>
              <a:rPr lang="en-US" altLang="ja-JP" dirty="0" smtClean="0">
                <a:latin typeface="メイリオ"/>
                <a:ea typeface="メイリオ"/>
                <a:cs typeface="メイリオ"/>
              </a:rPr>
              <a:t>	</a:t>
            </a:r>
            <a:r>
              <a:rPr lang="ja-JP" altLang="ja-JP" dirty="0" smtClean="0">
                <a:latin typeface="メイリオ"/>
                <a:ea typeface="メイリオ"/>
                <a:cs typeface="メイリオ"/>
              </a:rPr>
              <a:t>② </a:t>
            </a:r>
            <a:r>
              <a:rPr lang="ja-JP" altLang="ja-JP" dirty="0">
                <a:latin typeface="メイリオ"/>
                <a:ea typeface="メイリオ"/>
                <a:cs typeface="メイリオ"/>
              </a:rPr>
              <a:t>社会的孤立や差別の解消に向けた</a:t>
            </a:r>
            <a:r>
              <a:rPr lang="ja-JP" altLang="ja-JP" dirty="0" smtClean="0">
                <a:latin typeface="メイリオ"/>
                <a:ea typeface="メイリオ"/>
                <a:cs typeface="メイリオ"/>
              </a:rPr>
              <a:t>支援</a:t>
            </a:r>
            <a:endParaRPr lang="en-US" altLang="ja-JP" dirty="0">
              <a:latin typeface="メイリオ"/>
              <a:ea typeface="メイリオ"/>
              <a:cs typeface="メイリオ"/>
            </a:endParaRPr>
          </a:p>
          <a:p>
            <a:pPr lvl="3"/>
            <a:endParaRPr lang="en-US" altLang="ja-JP" dirty="0" smtClean="0">
              <a:latin typeface="メイリオ"/>
              <a:ea typeface="メイリオ"/>
              <a:cs typeface="メイリオ"/>
            </a:endParaRPr>
          </a:p>
          <a:p>
            <a:pPr lvl="1"/>
            <a:r>
              <a:rPr lang="ja-JP" altLang="ja-JP" dirty="0" smtClean="0">
                <a:latin typeface="メイリオ"/>
                <a:ea typeface="メイリオ"/>
                <a:cs typeface="メイリオ"/>
              </a:rPr>
              <a:t>３</a:t>
            </a:r>
            <a:r>
              <a:rPr lang="ja-JP" altLang="ja-JP" dirty="0">
                <a:latin typeface="メイリオ"/>
                <a:ea typeface="メイリオ"/>
                <a:cs typeface="メイリオ"/>
              </a:rPr>
              <a:t>）地域社会における活力の低下その他の社会的に困難な状況に直面している地域の支援に係る活動</a:t>
            </a:r>
          </a:p>
          <a:p>
            <a:pPr lvl="3"/>
            <a:r>
              <a:rPr lang="ja-JP" altLang="ja-JP" dirty="0">
                <a:latin typeface="メイリオ"/>
                <a:ea typeface="メイリオ"/>
                <a:cs typeface="メイリオ"/>
              </a:rPr>
              <a:t>① 地域の働く場づくりの支援</a:t>
            </a:r>
          </a:p>
          <a:p>
            <a:pPr lvl="3"/>
            <a:r>
              <a:rPr lang="ja-JP" altLang="ja-JP" dirty="0">
                <a:latin typeface="メイリオ"/>
                <a:ea typeface="メイリオ"/>
                <a:cs typeface="メイリオ"/>
              </a:rPr>
              <a:t>② 安心・安全に暮らせるコミュニティづくりへの</a:t>
            </a:r>
            <a:r>
              <a:rPr lang="ja-JP" altLang="ja-JP" dirty="0" smtClean="0">
                <a:latin typeface="メイリオ"/>
                <a:ea typeface="メイリオ"/>
                <a:cs typeface="メイリオ"/>
              </a:rPr>
              <a:t>支援</a:t>
            </a:r>
            <a:endParaRPr lang="ja-JP" altLang="ja-JP" dirty="0">
              <a:latin typeface="メイリオ"/>
              <a:ea typeface="メイリオ"/>
              <a:cs typeface="メイリオ"/>
            </a:endParaRPr>
          </a:p>
        </p:txBody>
      </p:sp>
      <p:pic>
        <p:nvPicPr>
          <p:cNvPr id="22" name="図 21" descr="https://www.unic.or.jp/files/sdg_icon_01_ja_2-290x290.png"/>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381331" y="4291724"/>
            <a:ext cx="540000" cy="540000"/>
          </a:xfrm>
          <a:prstGeom prst="rect">
            <a:avLst/>
          </a:prstGeom>
          <a:noFill/>
          <a:ln>
            <a:noFill/>
          </a:ln>
        </p:spPr>
      </p:pic>
      <p:pic>
        <p:nvPicPr>
          <p:cNvPr id="26" name="図 25" descr="https://www.unic.or.jp/files/sdg_icon_04_ja_2-290x290.png"/>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6999280" y="4291248"/>
            <a:ext cx="540000" cy="540000"/>
          </a:xfrm>
          <a:prstGeom prst="rect">
            <a:avLst/>
          </a:prstGeom>
          <a:noFill/>
          <a:ln>
            <a:noFill/>
          </a:ln>
        </p:spPr>
      </p:pic>
      <p:pic>
        <p:nvPicPr>
          <p:cNvPr id="27" name="図 26" descr="https://www.unic.or.jp/files/sdg_icon_08_ja_2-290x290.png"/>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7624843" y="4291805"/>
            <a:ext cx="540000" cy="540000"/>
          </a:xfrm>
          <a:prstGeom prst="rect">
            <a:avLst/>
          </a:prstGeom>
          <a:noFill/>
          <a:ln>
            <a:noFill/>
          </a:ln>
        </p:spPr>
      </p:pic>
      <p:pic>
        <p:nvPicPr>
          <p:cNvPr id="28" name="図 27" descr="https://www.unic.or.jp/files/sdg_icon_17_ja_2-290x290.png"/>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8250404" y="4287359"/>
            <a:ext cx="540000" cy="540000"/>
          </a:xfrm>
          <a:prstGeom prst="rect">
            <a:avLst/>
          </a:prstGeom>
          <a:noFill/>
          <a:ln>
            <a:noFill/>
          </a:ln>
        </p:spPr>
      </p:pic>
    </p:spTree>
    <p:extLst>
      <p:ext uri="{BB962C8B-B14F-4D97-AF65-F5344CB8AC3E}">
        <p14:creationId xmlns:p14="http://schemas.microsoft.com/office/powerpoint/2010/main" val="318510223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xmlns="" id="{120C840F-E3CD-458E-8FE5-DB809CA8A42D}"/>
              </a:ext>
            </a:extLst>
          </p:cNvPr>
          <p:cNvSpPr>
            <a:spLocks noGrp="1"/>
          </p:cNvSpPr>
          <p:nvPr>
            <p:ph type="sldNum" sz="quarter" idx="12"/>
          </p:nvPr>
        </p:nvSpPr>
        <p:spPr/>
        <p:txBody>
          <a:bodyPr/>
          <a:lstStyle/>
          <a:p>
            <a:fld id="{A1F6A0AC-F2C6-4C21-B4A0-CF4BD5AB1286}" type="slidenum">
              <a:rPr lang="ja-JP" altLang="en-US" sz="800" b="1"/>
              <a:pPr/>
              <a:t>7</a:t>
            </a:fld>
            <a:endParaRPr lang="ja-JP" altLang="en-US" sz="800" b="1" dirty="0"/>
          </a:p>
        </p:txBody>
      </p:sp>
      <p:sp>
        <p:nvSpPr>
          <p:cNvPr id="3" name="タイトル 2">
            <a:extLst>
              <a:ext uri="{FF2B5EF4-FFF2-40B4-BE49-F238E27FC236}">
                <a16:creationId xmlns:a16="http://schemas.microsoft.com/office/drawing/2014/main" xmlns="" id="{1C84EE9F-6CCC-4EBF-BED4-F0CAD6EF8496}"/>
              </a:ext>
            </a:extLst>
          </p:cNvPr>
          <p:cNvSpPr>
            <a:spLocks noGrp="1"/>
          </p:cNvSpPr>
          <p:nvPr>
            <p:ph type="title"/>
          </p:nvPr>
        </p:nvSpPr>
        <p:spPr>
          <a:xfrm>
            <a:off x="236937" y="226921"/>
            <a:ext cx="7886700" cy="374799"/>
          </a:xfrm>
        </p:spPr>
        <p:txBody>
          <a:bodyPr>
            <a:noAutofit/>
          </a:bodyPr>
          <a:lstStyle/>
          <a:p>
            <a:r>
              <a:rPr lang="en-US" altLang="ja-JP" dirty="0"/>
              <a:t>2</a:t>
            </a:r>
            <a:r>
              <a:rPr lang="en-US" altLang="ja-JP" dirty="0" smtClean="0"/>
              <a:t>.</a:t>
            </a:r>
            <a:r>
              <a:rPr lang="hr-HR" altLang="ja-JP" dirty="0"/>
              <a:t> </a:t>
            </a:r>
            <a:r>
              <a:rPr lang="hr-HR" altLang="ja-JP" dirty="0" smtClean="0"/>
              <a:t> </a:t>
            </a:r>
            <a:r>
              <a:rPr lang="ja-JP" altLang="hr-HR" dirty="0"/>
              <a:t>助成方針等 </a:t>
            </a:r>
            <a:endParaRPr lang="hr-HR" altLang="ja-JP" dirty="0">
              <a:effectLst/>
            </a:endParaRPr>
          </a:p>
        </p:txBody>
      </p:sp>
      <p:sp>
        <p:nvSpPr>
          <p:cNvPr id="20" name="フッター プレースホルダー 12">
            <a:extLst>
              <a:ext uri="{FF2B5EF4-FFF2-40B4-BE49-F238E27FC236}">
                <a16:creationId xmlns:a16="http://schemas.microsoft.com/office/drawing/2014/main" xmlns="" id="{F94E8715-F965-4E03-A678-B0051AC34F3C}"/>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
        <p:nvSpPr>
          <p:cNvPr id="7" name="テキスト ボックス 6"/>
          <p:cNvSpPr txBox="1"/>
          <p:nvPr/>
        </p:nvSpPr>
        <p:spPr>
          <a:xfrm>
            <a:off x="407558" y="922110"/>
            <a:ext cx="8388121" cy="2929007"/>
          </a:xfrm>
          <a:prstGeom prst="rect">
            <a:avLst/>
          </a:prstGeom>
          <a:noFill/>
        </p:spPr>
        <p:txBody>
          <a:bodyPr wrap="square" rtlCol="0">
            <a:spAutoFit/>
          </a:bodyPr>
          <a:lstStyle/>
          <a:p>
            <a:pPr>
              <a:lnSpc>
                <a:spcPct val="120000"/>
              </a:lnSpc>
            </a:pPr>
            <a:r>
              <a:rPr lang="ja-JP" altLang="en-US" dirty="0" smtClean="0">
                <a:latin typeface="メイリオ"/>
                <a:ea typeface="メイリオ"/>
                <a:cs typeface="メイリオ"/>
              </a:rPr>
              <a:t> </a:t>
            </a:r>
            <a:r>
              <a:rPr lang="en-US" altLang="ja-JP" dirty="0" smtClean="0">
                <a:latin typeface="メイリオ"/>
                <a:ea typeface="メイリオ"/>
                <a:cs typeface="メイリオ"/>
              </a:rPr>
              <a:t>(</a:t>
            </a:r>
            <a:r>
              <a:rPr lang="en-US" altLang="ja-JP" dirty="0">
                <a:latin typeface="メイリオ"/>
                <a:ea typeface="メイリオ"/>
                <a:cs typeface="メイリオ"/>
              </a:rPr>
              <a:t>2) </a:t>
            </a:r>
            <a:r>
              <a:rPr lang="ja-JP" altLang="en-US" dirty="0">
                <a:latin typeface="メイリオ"/>
                <a:ea typeface="メイリオ"/>
                <a:cs typeface="メイリオ"/>
              </a:rPr>
              <a:t>助成額・助成期間・対象地域 </a:t>
            </a:r>
            <a:r>
              <a:rPr lang="en-US" altLang="ja-JP" dirty="0">
                <a:latin typeface="メイリオ"/>
                <a:ea typeface="メイリオ"/>
                <a:cs typeface="メイリオ"/>
              </a:rPr>
              <a:t>1</a:t>
            </a:r>
            <a:r>
              <a:rPr lang="ja-JP" altLang="en-US" dirty="0">
                <a:latin typeface="メイリオ"/>
                <a:ea typeface="メイリオ"/>
                <a:cs typeface="メイリオ"/>
              </a:rPr>
              <a:t>本助成による実行団体への助成総額は、</a:t>
            </a:r>
            <a:r>
              <a:rPr lang="ja-JP" altLang="en-US" dirty="0" smtClean="0">
                <a:latin typeface="メイリオ"/>
                <a:ea typeface="メイリオ"/>
                <a:cs typeface="メイリオ"/>
              </a:rPr>
              <a:t>総額</a:t>
            </a:r>
            <a:r>
              <a:rPr lang="en-US" altLang="ja-JP" dirty="0" smtClean="0">
                <a:latin typeface="メイリオ"/>
                <a:ea typeface="メイリオ"/>
                <a:cs typeface="メイリオ"/>
              </a:rPr>
              <a:t>6,000</a:t>
            </a:r>
            <a:r>
              <a:rPr lang="ja-JP" altLang="en-US" dirty="0" smtClean="0">
                <a:latin typeface="メイリオ"/>
                <a:ea typeface="メイリオ"/>
                <a:cs typeface="メイリオ"/>
              </a:rPr>
              <a:t>万円。</a:t>
            </a:r>
            <a:endParaRPr lang="en-US" altLang="ja-JP" dirty="0" smtClean="0">
              <a:latin typeface="メイリオ"/>
              <a:ea typeface="メイリオ"/>
              <a:cs typeface="メイリオ"/>
            </a:endParaRPr>
          </a:p>
          <a:p>
            <a:pPr lvl="1">
              <a:lnSpc>
                <a:spcPct val="120000"/>
              </a:lnSpc>
            </a:pPr>
            <a:r>
              <a:rPr lang="en-US" altLang="ja-JP" dirty="0" smtClean="0">
                <a:latin typeface="メイリオ"/>
                <a:ea typeface="メイリオ"/>
                <a:cs typeface="メイリオ"/>
              </a:rPr>
              <a:t>1.</a:t>
            </a:r>
            <a:r>
              <a:rPr lang="ja-JP" altLang="en-US" dirty="0" smtClean="0">
                <a:latin typeface="メイリオ"/>
                <a:ea typeface="メイリオ"/>
                <a:cs typeface="メイリオ"/>
              </a:rPr>
              <a:t>実行</a:t>
            </a:r>
            <a:r>
              <a:rPr lang="ja-JP" altLang="en-US" dirty="0">
                <a:latin typeface="メイリオ"/>
                <a:ea typeface="メイリオ"/>
                <a:cs typeface="メイリオ"/>
              </a:rPr>
              <a:t>団体あたりの助成額は</a:t>
            </a:r>
            <a:r>
              <a:rPr lang="ja-JP" altLang="en-US" dirty="0" smtClean="0">
                <a:latin typeface="メイリオ"/>
                <a:ea typeface="メイリオ"/>
                <a:cs typeface="メイリオ"/>
              </a:rPr>
              <a:t>、</a:t>
            </a:r>
            <a:r>
              <a:rPr lang="en-US" altLang="ja-JP" dirty="0" smtClean="0">
                <a:latin typeface="メイリオ"/>
                <a:ea typeface="メイリオ"/>
                <a:cs typeface="メイリオ"/>
              </a:rPr>
              <a:t>300</a:t>
            </a:r>
            <a:r>
              <a:rPr lang="ja-JP" altLang="en-US" dirty="0" smtClean="0">
                <a:latin typeface="メイリオ"/>
                <a:ea typeface="メイリオ"/>
                <a:cs typeface="メイリオ"/>
              </a:rPr>
              <a:t>万円と</a:t>
            </a:r>
            <a:r>
              <a:rPr lang="ja-JP" altLang="en-US" dirty="0">
                <a:latin typeface="メイリオ"/>
                <a:ea typeface="メイリオ"/>
                <a:cs typeface="メイリオ"/>
              </a:rPr>
              <a:t>します。 </a:t>
            </a:r>
            <a:endParaRPr lang="en-US" altLang="ja-JP" dirty="0" smtClean="0">
              <a:latin typeface="メイリオ"/>
              <a:ea typeface="メイリオ"/>
              <a:cs typeface="メイリオ"/>
            </a:endParaRPr>
          </a:p>
          <a:p>
            <a:pPr lvl="1">
              <a:lnSpc>
                <a:spcPct val="120000"/>
              </a:lnSpc>
            </a:pPr>
            <a:r>
              <a:rPr lang="en-US" altLang="ja-JP" dirty="0" smtClean="0">
                <a:latin typeface="メイリオ"/>
                <a:ea typeface="メイリオ"/>
                <a:cs typeface="メイリオ"/>
              </a:rPr>
              <a:t>2.</a:t>
            </a:r>
            <a:r>
              <a:rPr lang="ja-JP" altLang="en-US" dirty="0" smtClean="0">
                <a:latin typeface="メイリオ"/>
                <a:ea typeface="メイリオ"/>
                <a:cs typeface="メイリオ"/>
              </a:rPr>
              <a:t>助成</a:t>
            </a:r>
            <a:r>
              <a:rPr lang="ja-JP" altLang="en-US" dirty="0">
                <a:latin typeface="メイリオ"/>
                <a:ea typeface="メイリオ"/>
                <a:cs typeface="メイリオ"/>
              </a:rPr>
              <a:t>期間</a:t>
            </a:r>
            <a:r>
              <a:rPr lang="en-US" altLang="ja-JP" dirty="0">
                <a:latin typeface="メイリオ"/>
                <a:ea typeface="メイリオ"/>
                <a:cs typeface="メイリオ"/>
              </a:rPr>
              <a:t>(</a:t>
            </a:r>
            <a:r>
              <a:rPr lang="ja-JP" altLang="en-US" dirty="0">
                <a:latin typeface="メイリオ"/>
                <a:ea typeface="メイリオ"/>
                <a:cs typeface="メイリオ"/>
              </a:rPr>
              <a:t>実行団体の事業実施期間</a:t>
            </a:r>
            <a:r>
              <a:rPr lang="en-US" altLang="ja-JP" dirty="0">
                <a:latin typeface="メイリオ"/>
                <a:ea typeface="メイリオ"/>
                <a:cs typeface="メイリオ"/>
              </a:rPr>
              <a:t>)</a:t>
            </a:r>
            <a:r>
              <a:rPr lang="ja-JP" altLang="en-US" dirty="0">
                <a:latin typeface="メイリオ"/>
                <a:ea typeface="メイリオ"/>
                <a:cs typeface="メイリオ"/>
              </a:rPr>
              <a:t>は、</a:t>
            </a:r>
            <a:r>
              <a:rPr lang="en-US" altLang="ja-JP" dirty="0">
                <a:latin typeface="メイリオ"/>
                <a:ea typeface="メイリオ"/>
                <a:cs typeface="メイリオ"/>
              </a:rPr>
              <a:t>1</a:t>
            </a:r>
            <a:r>
              <a:rPr lang="ja-JP" altLang="en-US" dirty="0">
                <a:latin typeface="メイリオ"/>
                <a:ea typeface="メイリオ"/>
                <a:cs typeface="メイリオ"/>
              </a:rPr>
              <a:t>年間を超えないものとします。</a:t>
            </a:r>
          </a:p>
          <a:p>
            <a:pPr lvl="1">
              <a:lnSpc>
                <a:spcPct val="120000"/>
              </a:lnSpc>
            </a:pPr>
            <a:r>
              <a:rPr lang="en-US" altLang="ja-JP" dirty="0" smtClean="0">
                <a:latin typeface="メイリオ"/>
                <a:ea typeface="メイリオ"/>
                <a:cs typeface="メイリオ"/>
              </a:rPr>
              <a:t>3.</a:t>
            </a:r>
            <a:r>
              <a:rPr lang="ja-JP" altLang="en-US" dirty="0" smtClean="0">
                <a:latin typeface="メイリオ"/>
                <a:ea typeface="メイリオ"/>
                <a:cs typeface="メイリオ"/>
              </a:rPr>
              <a:t>対象</a:t>
            </a:r>
            <a:r>
              <a:rPr lang="ja-JP" altLang="en-US" dirty="0">
                <a:latin typeface="メイリオ"/>
                <a:ea typeface="メイリオ"/>
                <a:cs typeface="メイリオ"/>
              </a:rPr>
              <a:t>となる活動地域は</a:t>
            </a:r>
            <a:r>
              <a:rPr lang="ja-JP" altLang="en-US" dirty="0" smtClean="0">
                <a:latin typeface="メイリオ"/>
                <a:ea typeface="メイリオ"/>
                <a:cs typeface="メイリオ"/>
              </a:rPr>
              <a:t>、長野県です。</a:t>
            </a:r>
            <a:endParaRPr lang="en-US" altLang="ja-JP" dirty="0" smtClean="0">
              <a:latin typeface="メイリオ"/>
              <a:ea typeface="メイリオ"/>
              <a:cs typeface="メイリオ"/>
            </a:endParaRPr>
          </a:p>
          <a:p>
            <a:pPr lvl="1">
              <a:lnSpc>
                <a:spcPct val="120000"/>
              </a:lnSpc>
            </a:pPr>
            <a:r>
              <a:rPr lang="en-US" altLang="ja-JP" dirty="0" smtClean="0">
                <a:latin typeface="メイリオ"/>
                <a:ea typeface="メイリオ"/>
                <a:cs typeface="メイリオ"/>
              </a:rPr>
              <a:t>4.</a:t>
            </a:r>
            <a:r>
              <a:rPr lang="ja-JP" altLang="en-US" dirty="0" smtClean="0">
                <a:latin typeface="メイリオ"/>
                <a:ea typeface="メイリオ"/>
                <a:cs typeface="メイリオ"/>
              </a:rPr>
              <a:t>公募は総額</a:t>
            </a:r>
            <a:r>
              <a:rPr lang="en-US" altLang="ja-JP" dirty="0" smtClean="0">
                <a:latin typeface="メイリオ"/>
                <a:ea typeface="メイリオ"/>
                <a:cs typeface="メイリオ"/>
              </a:rPr>
              <a:t>3,000</a:t>
            </a:r>
            <a:r>
              <a:rPr lang="ja-JP" altLang="en-US" dirty="0" smtClean="0">
                <a:latin typeface="メイリオ"/>
                <a:ea typeface="メイリオ"/>
                <a:cs typeface="メイリオ"/>
              </a:rPr>
              <a:t>万、</a:t>
            </a:r>
            <a:r>
              <a:rPr lang="en-US" altLang="ja-JP" dirty="0" smtClean="0">
                <a:latin typeface="メイリオ"/>
                <a:ea typeface="メイリオ"/>
                <a:cs typeface="メイリオ"/>
              </a:rPr>
              <a:t>10</a:t>
            </a:r>
            <a:r>
              <a:rPr lang="ja-JP" altLang="en-US" dirty="0" smtClean="0">
                <a:latin typeface="メイリオ"/>
                <a:ea typeface="メイリオ"/>
                <a:cs typeface="メイリオ"/>
              </a:rPr>
              <a:t>団体を２期に分けて公募を行います。</a:t>
            </a:r>
            <a:endParaRPr lang="en-US" altLang="ja-JP" dirty="0" smtClean="0">
              <a:latin typeface="メイリオ"/>
              <a:ea typeface="メイリオ"/>
              <a:cs typeface="メイリオ"/>
            </a:endParaRPr>
          </a:p>
          <a:p>
            <a:pPr>
              <a:lnSpc>
                <a:spcPct val="120000"/>
              </a:lnSpc>
            </a:pPr>
            <a:endParaRPr lang="en-US" altLang="ja-JP" dirty="0">
              <a:latin typeface="メイリオ"/>
              <a:ea typeface="メイリオ"/>
              <a:cs typeface="メイリオ"/>
            </a:endParaRPr>
          </a:p>
          <a:p>
            <a:pPr>
              <a:lnSpc>
                <a:spcPct val="120000"/>
              </a:lnSpc>
            </a:pPr>
            <a:r>
              <a:rPr lang="is-IS" altLang="ja-JP" dirty="0" smtClean="0">
                <a:latin typeface="メイリオ"/>
                <a:ea typeface="メイリオ"/>
                <a:cs typeface="メイリオ"/>
              </a:rPr>
              <a:t>(</a:t>
            </a:r>
            <a:r>
              <a:rPr lang="is-IS" altLang="ja-JP" dirty="0">
                <a:latin typeface="メイリオ"/>
                <a:ea typeface="メイリオ"/>
                <a:cs typeface="メイリオ"/>
              </a:rPr>
              <a:t>3) </a:t>
            </a:r>
            <a:r>
              <a:rPr lang="ja-JP" altLang="is-IS" dirty="0">
                <a:latin typeface="メイリオ"/>
                <a:ea typeface="メイリオ"/>
                <a:cs typeface="メイリオ"/>
              </a:rPr>
              <a:t>留意事項</a:t>
            </a:r>
          </a:p>
          <a:p>
            <a:pPr>
              <a:lnSpc>
                <a:spcPct val="120000"/>
              </a:lnSpc>
            </a:pPr>
            <a:r>
              <a:rPr lang="ja-JP" altLang="en-US" dirty="0">
                <a:latin typeface="メイリオ"/>
                <a:ea typeface="メイリオ"/>
                <a:cs typeface="メイリオ"/>
              </a:rPr>
              <a:t>個人や事業者等に対する現金の給付および、現物給付のみを目的とするものや投融資を内容とする事業は、助成対象と</a:t>
            </a:r>
            <a:r>
              <a:rPr lang="ja-JP" altLang="en-US" dirty="0" smtClean="0">
                <a:latin typeface="メイリオ"/>
                <a:ea typeface="メイリオ"/>
                <a:cs typeface="メイリオ"/>
              </a:rPr>
              <a:t>なりません</a:t>
            </a:r>
            <a:r>
              <a:rPr lang="ja-JP" altLang="en-US" dirty="0">
                <a:latin typeface="メイリオ"/>
                <a:ea typeface="メイリオ"/>
                <a:cs typeface="メイリオ"/>
              </a:rPr>
              <a:t>。</a:t>
            </a:r>
          </a:p>
          <a:p>
            <a:pPr>
              <a:lnSpc>
                <a:spcPct val="120000"/>
              </a:lnSpc>
            </a:pPr>
            <a:r>
              <a:rPr lang="ja-JP" altLang="en-US" dirty="0">
                <a:latin typeface="メイリオ"/>
                <a:ea typeface="メイリオ"/>
                <a:cs typeface="メイリオ"/>
              </a:rPr>
              <a:t>国又は地方公共団体から補助金又は貸付金</a:t>
            </a:r>
            <a:r>
              <a:rPr lang="en-US" altLang="ja-JP" dirty="0">
                <a:latin typeface="メイリオ"/>
                <a:ea typeface="メイリオ"/>
                <a:cs typeface="メイリオ"/>
              </a:rPr>
              <a:t>(</a:t>
            </a:r>
            <a:r>
              <a:rPr lang="ja-JP" altLang="en-US" dirty="0">
                <a:latin typeface="メイリオ"/>
                <a:ea typeface="メイリオ"/>
                <a:cs typeface="メイリオ"/>
              </a:rPr>
              <a:t>ふるさと納税を財源とする資金提供を含む</a:t>
            </a:r>
            <a:r>
              <a:rPr lang="en-US" altLang="ja-JP" dirty="0">
                <a:latin typeface="メイリオ"/>
                <a:ea typeface="メイリオ"/>
                <a:cs typeface="メイリオ"/>
              </a:rPr>
              <a:t>)</a:t>
            </a:r>
            <a:r>
              <a:rPr lang="ja-JP" altLang="en-US" dirty="0">
                <a:latin typeface="メイリオ"/>
                <a:ea typeface="メイリオ"/>
                <a:cs typeface="メイリオ"/>
              </a:rPr>
              <a:t>を受けていない事業の中から助成</a:t>
            </a:r>
            <a:r>
              <a:rPr lang="ja-JP" altLang="en-US" dirty="0" smtClean="0">
                <a:latin typeface="メイリオ"/>
                <a:ea typeface="メイリオ"/>
                <a:cs typeface="メイリオ"/>
              </a:rPr>
              <a:t>対象</a:t>
            </a:r>
            <a:r>
              <a:rPr lang="ja-JP" altLang="en-US" dirty="0">
                <a:latin typeface="メイリオ"/>
                <a:ea typeface="メイリオ"/>
                <a:cs typeface="メイリオ"/>
              </a:rPr>
              <a:t>事業を選定します。</a:t>
            </a:r>
            <a:endParaRPr kumimoji="1" lang="ja-JP" altLang="en-US" dirty="0">
              <a:latin typeface="メイリオ"/>
              <a:ea typeface="メイリオ"/>
              <a:cs typeface="メイリオ"/>
            </a:endParaRPr>
          </a:p>
        </p:txBody>
      </p:sp>
    </p:spTree>
    <p:extLst>
      <p:ext uri="{BB962C8B-B14F-4D97-AF65-F5344CB8AC3E}">
        <p14:creationId xmlns:p14="http://schemas.microsoft.com/office/powerpoint/2010/main" val="336967375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xmlns="" id="{AAC3D334-0C2A-4C4A-81D7-58EC29DFA8C3}"/>
              </a:ext>
            </a:extLst>
          </p:cNvPr>
          <p:cNvSpPr>
            <a:spLocks noGrp="1"/>
          </p:cNvSpPr>
          <p:nvPr>
            <p:ph type="sldNum" sz="quarter" idx="12"/>
          </p:nvPr>
        </p:nvSpPr>
        <p:spPr/>
        <p:txBody>
          <a:bodyPr/>
          <a:lstStyle/>
          <a:p>
            <a:fld id="{A1F6A0AC-F2C6-4C21-B4A0-CF4BD5AB1286}" type="slidenum">
              <a:rPr lang="ja-JP" altLang="en-US" sz="800" b="1"/>
              <a:pPr/>
              <a:t>8</a:t>
            </a:fld>
            <a:endParaRPr lang="ja-JP" altLang="en-US" sz="800" b="1" dirty="0"/>
          </a:p>
        </p:txBody>
      </p:sp>
      <p:sp>
        <p:nvSpPr>
          <p:cNvPr id="18" name="フッター プレースホルダー 12">
            <a:extLst>
              <a:ext uri="{FF2B5EF4-FFF2-40B4-BE49-F238E27FC236}">
                <a16:creationId xmlns:a16="http://schemas.microsoft.com/office/drawing/2014/main" xmlns="" id="{F9B764EC-8A6F-47DC-ABA1-D990BAC6B156}"/>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
        <p:nvSpPr>
          <p:cNvPr id="21" name="コンテンツ プレースホルダー 2">
            <a:extLst>
              <a:ext uri="{FF2B5EF4-FFF2-40B4-BE49-F238E27FC236}">
                <a16:creationId xmlns:a16="http://schemas.microsoft.com/office/drawing/2014/main" xmlns="" id="{03AFF622-6505-41B6-AE15-8AD72B45FFD7}"/>
              </a:ext>
            </a:extLst>
          </p:cNvPr>
          <p:cNvSpPr>
            <a:spLocks noGrp="1"/>
          </p:cNvSpPr>
          <p:nvPr/>
        </p:nvSpPr>
        <p:spPr>
          <a:xfrm>
            <a:off x="261111" y="1004534"/>
            <a:ext cx="8587190" cy="3883560"/>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Clr>
                <a:srgbClr val="002060"/>
              </a:buClr>
              <a:buFont typeface="Wingdings" panose="05000000000000000000" pitchFamily="2" charset="2"/>
              <a:buChar char="l"/>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Clr>
                <a:srgbClr val="002060"/>
              </a:buClr>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Clr>
                <a:srgbClr val="002060"/>
              </a:buClr>
              <a:buFont typeface="Wingdings" panose="05000000000000000000" pitchFamily="2" charset="2"/>
              <a:buChar char="Ø"/>
              <a:defRPr kumimoji="1" sz="18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Clr>
                <a:srgbClr val="002060"/>
              </a:buClr>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Clr>
                <a:srgbClr val="002060"/>
              </a:buClr>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600" b="0" dirty="0"/>
              <a:t>1. </a:t>
            </a:r>
            <a:r>
              <a:rPr lang="ja-JP" altLang="ja-JP" sz="1600" b="0" dirty="0"/>
              <a:t>支援活動継続支援としての助成事業　</a:t>
            </a:r>
            <a:endParaRPr lang="en-US" altLang="ja-JP" sz="1600" b="0" dirty="0" smtClean="0"/>
          </a:p>
          <a:p>
            <a:pPr marL="0" indent="0">
              <a:buNone/>
            </a:pPr>
            <a:r>
              <a:rPr lang="en-US" altLang="ja-JP" sz="1600" b="0" dirty="0"/>
              <a:t>	</a:t>
            </a:r>
            <a:r>
              <a:rPr lang="ja-JP" altLang="ja-JP" sz="1600" b="0" dirty="0" smtClean="0"/>
              <a:t>「</a:t>
            </a:r>
            <a:r>
              <a:rPr lang="ja-JP" altLang="ja-JP" sz="1600" b="0" dirty="0"/>
              <a:t>支援活動団体への経済的、人的不足への助成」</a:t>
            </a:r>
          </a:p>
          <a:p>
            <a:pPr marL="0" indent="0">
              <a:buNone/>
            </a:pPr>
            <a:r>
              <a:rPr lang="en-US" altLang="ja-JP" sz="1600" b="0" dirty="0"/>
              <a:t>2. </a:t>
            </a:r>
            <a:r>
              <a:rPr lang="ja-JP" altLang="ja-JP" sz="1600" b="0" dirty="0"/>
              <a:t>事業形態改変への助成</a:t>
            </a:r>
            <a:r>
              <a:rPr lang="ja-JP" altLang="ja-JP" sz="1600" b="0" dirty="0" smtClean="0"/>
              <a:t>事業</a:t>
            </a:r>
            <a:endParaRPr lang="en-US" altLang="ja-JP" sz="1600" b="0" dirty="0" smtClean="0"/>
          </a:p>
          <a:p>
            <a:pPr marL="0" indent="0">
              <a:buNone/>
            </a:pPr>
            <a:r>
              <a:rPr lang="en-US" altLang="ja-JP" sz="1600" b="0" dirty="0"/>
              <a:t>	</a:t>
            </a:r>
            <a:r>
              <a:rPr lang="ja-JP" altLang="ja-JP" sz="1600" b="0" dirty="0" smtClean="0"/>
              <a:t>「 </a:t>
            </a:r>
            <a:r>
              <a:rPr lang="ja-JP" altLang="ja-JP" sz="1600" b="0" dirty="0"/>
              <a:t>既存事業をコロナ対応にするために生じる事業資金助成」　　　</a:t>
            </a:r>
          </a:p>
          <a:p>
            <a:pPr marL="0" indent="0">
              <a:buNone/>
            </a:pPr>
            <a:r>
              <a:rPr lang="en-US" altLang="ja-JP" sz="1600" b="0" dirty="0" smtClean="0"/>
              <a:t>		</a:t>
            </a:r>
            <a:r>
              <a:rPr lang="ja-JP" altLang="en-US" sz="1600" b="0" dirty="0" smtClean="0"/>
              <a:t>　　　　</a:t>
            </a:r>
            <a:r>
              <a:rPr lang="en-US" altLang="ja-JP" sz="1600" b="0" dirty="0" smtClean="0"/>
              <a:t>① </a:t>
            </a:r>
            <a:r>
              <a:rPr lang="ja-JP" altLang="ja-JP" sz="1600" b="0" dirty="0"/>
              <a:t>設備的資金　　　</a:t>
            </a:r>
            <a:r>
              <a:rPr lang="en-US" altLang="ja-JP" sz="1600" b="0" dirty="0"/>
              <a:t>② </a:t>
            </a:r>
            <a:r>
              <a:rPr lang="ja-JP" altLang="ja-JP" sz="1600" b="0" dirty="0"/>
              <a:t>人材的資金</a:t>
            </a:r>
          </a:p>
          <a:p>
            <a:pPr marL="0" indent="0">
              <a:buNone/>
            </a:pPr>
            <a:r>
              <a:rPr lang="en-US" altLang="ja-JP" sz="1600" b="0" dirty="0"/>
              <a:t>3. </a:t>
            </a:r>
            <a:r>
              <a:rPr lang="ja-JP" altLang="ja-JP" sz="1600" b="0" dirty="0"/>
              <a:t>コロナ対応新規事業開発への</a:t>
            </a:r>
            <a:r>
              <a:rPr lang="ja-JP" altLang="ja-JP" sz="1600" b="0" dirty="0" smtClean="0"/>
              <a:t>助成</a:t>
            </a:r>
            <a:endParaRPr lang="en-US" altLang="ja-JP" sz="1600" b="0" dirty="0" smtClean="0"/>
          </a:p>
          <a:p>
            <a:pPr marL="0" indent="0">
              <a:buNone/>
            </a:pPr>
            <a:r>
              <a:rPr lang="en-US" altLang="ja-JP" sz="1600" b="0" dirty="0"/>
              <a:t>	</a:t>
            </a:r>
            <a:r>
              <a:rPr lang="ja-JP" altLang="ja-JP" sz="1600" b="0" dirty="0" smtClean="0"/>
              <a:t>「</a:t>
            </a:r>
            <a:r>
              <a:rPr lang="ja-JP" altLang="ja-JP" sz="1600" b="0" dirty="0"/>
              <a:t>既存事業から、あるいは併存して始める新規事業への助成事業」</a:t>
            </a:r>
          </a:p>
          <a:p>
            <a:pPr marL="0" indent="0">
              <a:buNone/>
            </a:pPr>
            <a:r>
              <a:rPr lang="en-US" altLang="ja-JP" sz="1600" b="0" dirty="0" smtClean="0"/>
              <a:t>	</a:t>
            </a:r>
            <a:r>
              <a:rPr lang="ja-JP" altLang="en-US" sz="1600" b="0" dirty="0" smtClean="0"/>
              <a:t>　　　　</a:t>
            </a:r>
            <a:r>
              <a:rPr lang="ja-JP" altLang="ja-JP" sz="1600" b="0" dirty="0" smtClean="0"/>
              <a:t>① </a:t>
            </a:r>
            <a:r>
              <a:rPr lang="ja-JP" altLang="ja-JP" sz="1600" b="0" dirty="0"/>
              <a:t>研究開発資金　　</a:t>
            </a:r>
            <a:r>
              <a:rPr lang="en-US" altLang="ja-JP" sz="1600" b="0" dirty="0"/>
              <a:t>② </a:t>
            </a:r>
            <a:r>
              <a:rPr lang="ja-JP" altLang="ja-JP" sz="1600" b="0" dirty="0"/>
              <a:t>設備投資的資金　　</a:t>
            </a:r>
            <a:r>
              <a:rPr lang="en-US" altLang="ja-JP" sz="1600" b="0" dirty="0"/>
              <a:t>③ </a:t>
            </a:r>
            <a:r>
              <a:rPr lang="ja-JP" altLang="ja-JP" sz="1600" b="0" dirty="0"/>
              <a:t>人材育成資金</a:t>
            </a:r>
            <a:r>
              <a:rPr lang="en-US" altLang="ja-JP" sz="1600" b="0" dirty="0"/>
              <a:t/>
            </a:r>
            <a:br>
              <a:rPr lang="en-US" altLang="ja-JP" sz="1600" b="0" dirty="0"/>
            </a:br>
            <a:endParaRPr lang="ja-JP" altLang="en-US" sz="1200" b="0" dirty="0">
              <a:latin typeface="+mn-ea"/>
              <a:ea typeface="+mn-ea"/>
              <a:cs typeface="メイリオ" panose="020B0604030504040204" pitchFamily="50" charset="-128"/>
            </a:endParaRPr>
          </a:p>
        </p:txBody>
      </p:sp>
      <p:sp>
        <p:nvSpPr>
          <p:cNvPr id="2" name="タイトル 1"/>
          <p:cNvSpPr>
            <a:spLocks noGrp="1"/>
          </p:cNvSpPr>
          <p:nvPr>
            <p:ph type="title"/>
          </p:nvPr>
        </p:nvSpPr>
        <p:spPr/>
        <p:txBody>
          <a:bodyPr/>
          <a:lstStyle/>
          <a:p>
            <a:r>
              <a:rPr lang="en-US" altLang="ja-JP" dirty="0"/>
              <a:t>2.</a:t>
            </a:r>
            <a:r>
              <a:rPr lang="hr-HR" altLang="ja-JP" dirty="0"/>
              <a:t>  </a:t>
            </a:r>
            <a:r>
              <a:rPr lang="ja-JP" altLang="hr-HR" dirty="0"/>
              <a:t>助成方針</a:t>
            </a:r>
            <a:r>
              <a:rPr lang="ja-JP" altLang="hr-HR" dirty="0" smtClean="0"/>
              <a:t>等</a:t>
            </a:r>
            <a:r>
              <a:rPr lang="ja-JP" altLang="en-US" dirty="0" smtClean="0"/>
              <a:t>：対象助成</a:t>
            </a:r>
            <a:r>
              <a:rPr lang="ja-JP" altLang="en-US" dirty="0"/>
              <a:t>事業の概要</a:t>
            </a:r>
            <a:endParaRPr kumimoji="1" lang="ja-JP" altLang="en-US" dirty="0"/>
          </a:p>
        </p:txBody>
      </p:sp>
      <p:pic>
        <p:nvPicPr>
          <p:cNvPr id="33" name="図 32" descr="https://www.unic.or.jp/files/sdg_icon_01_ja_2-290x290.png"/>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381331" y="4291724"/>
            <a:ext cx="540000" cy="540000"/>
          </a:xfrm>
          <a:prstGeom prst="rect">
            <a:avLst/>
          </a:prstGeom>
          <a:noFill/>
          <a:ln>
            <a:noFill/>
          </a:ln>
        </p:spPr>
      </p:pic>
      <p:pic>
        <p:nvPicPr>
          <p:cNvPr id="34" name="図 33" descr="https://www.unic.or.jp/files/sdg_icon_04_ja_2-290x290.png"/>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6999280" y="4291248"/>
            <a:ext cx="540000" cy="540000"/>
          </a:xfrm>
          <a:prstGeom prst="rect">
            <a:avLst/>
          </a:prstGeom>
          <a:noFill/>
          <a:ln>
            <a:noFill/>
          </a:ln>
        </p:spPr>
      </p:pic>
      <p:pic>
        <p:nvPicPr>
          <p:cNvPr id="35" name="図 34" descr="https://www.unic.or.jp/files/sdg_icon_08_ja_2-290x290.png"/>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7624843" y="4291805"/>
            <a:ext cx="540000" cy="540000"/>
          </a:xfrm>
          <a:prstGeom prst="rect">
            <a:avLst/>
          </a:prstGeom>
          <a:noFill/>
          <a:ln>
            <a:noFill/>
          </a:ln>
        </p:spPr>
      </p:pic>
      <p:pic>
        <p:nvPicPr>
          <p:cNvPr id="36" name="図 35" descr="https://www.unic.or.jp/files/sdg_icon_17_ja_2-290x290.png"/>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8250404" y="4287359"/>
            <a:ext cx="540000" cy="540000"/>
          </a:xfrm>
          <a:prstGeom prst="rect">
            <a:avLst/>
          </a:prstGeom>
          <a:noFill/>
          <a:ln>
            <a:noFill/>
          </a:ln>
        </p:spPr>
      </p:pic>
    </p:spTree>
    <p:extLst>
      <p:ext uri="{BB962C8B-B14F-4D97-AF65-F5344CB8AC3E}">
        <p14:creationId xmlns:p14="http://schemas.microsoft.com/office/powerpoint/2010/main" val="38649256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xmlns="" id="{AAC3D334-0C2A-4C4A-81D7-58EC29DFA8C3}"/>
              </a:ext>
            </a:extLst>
          </p:cNvPr>
          <p:cNvSpPr>
            <a:spLocks noGrp="1"/>
          </p:cNvSpPr>
          <p:nvPr>
            <p:ph type="sldNum" sz="quarter" idx="12"/>
          </p:nvPr>
        </p:nvSpPr>
        <p:spPr/>
        <p:txBody>
          <a:bodyPr/>
          <a:lstStyle/>
          <a:p>
            <a:fld id="{A1F6A0AC-F2C6-4C21-B4A0-CF4BD5AB1286}" type="slidenum">
              <a:rPr lang="ja-JP" altLang="en-US" sz="800" b="1"/>
              <a:pPr/>
              <a:t>9</a:t>
            </a:fld>
            <a:endParaRPr lang="ja-JP" altLang="en-US" sz="800" b="1" dirty="0"/>
          </a:p>
        </p:txBody>
      </p:sp>
      <p:sp>
        <p:nvSpPr>
          <p:cNvPr id="18" name="フッター プレースホルダー 12">
            <a:extLst>
              <a:ext uri="{FF2B5EF4-FFF2-40B4-BE49-F238E27FC236}">
                <a16:creationId xmlns:a16="http://schemas.microsoft.com/office/drawing/2014/main" xmlns="" id="{F9B764EC-8A6F-47DC-ABA1-D990BAC6B156}"/>
              </a:ext>
            </a:extLst>
          </p:cNvPr>
          <p:cNvSpPr>
            <a:spLocks noGrp="1"/>
          </p:cNvSpPr>
          <p:nvPr>
            <p:ph type="ftr" sz="quarter" idx="11"/>
          </p:nvPr>
        </p:nvSpPr>
        <p:spPr>
          <a:xfrm>
            <a:off x="3028951" y="4899090"/>
            <a:ext cx="3086100" cy="273844"/>
          </a:xfrm>
          <a:prstGeom prst="rect">
            <a:avLst/>
          </a:prstGeom>
        </p:spPr>
        <p:txBody>
          <a:bodyPr vert="horz" lIns="68580" tIns="34290" rIns="68580" bIns="34290" rtlCol="0" anchor="ctr"/>
          <a:lstStyle>
            <a:defPPr>
              <a:defRPr lang="ja-JP"/>
            </a:defPPr>
            <a:lvl1pPr marL="0" algn="ctr" defTabSz="685800" rtl="0" eaLnBrk="1" latinLnBrk="0" hangingPunct="1">
              <a:defRPr kumimoji="1" sz="900" kern="1200">
                <a:solidFill>
                  <a:schemeClr val="bg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a:lstStyle>
          <a:p>
            <a:r>
              <a:rPr lang="en-US" altLang="ja-JP" dirty="0"/>
              <a:t>Copy Right © NAGANOKENMIRAIKIKIN 2019</a:t>
            </a:r>
            <a:endParaRPr lang="ja-JP" altLang="en-US" dirty="0"/>
          </a:p>
        </p:txBody>
      </p:sp>
      <p:sp>
        <p:nvSpPr>
          <p:cNvPr id="21" name="コンテンツ プレースホルダー 2">
            <a:extLst>
              <a:ext uri="{FF2B5EF4-FFF2-40B4-BE49-F238E27FC236}">
                <a16:creationId xmlns:a16="http://schemas.microsoft.com/office/drawing/2014/main" xmlns="" id="{03AFF622-6505-41B6-AE15-8AD72B45FFD7}"/>
              </a:ext>
            </a:extLst>
          </p:cNvPr>
          <p:cNvSpPr>
            <a:spLocks noGrp="1"/>
          </p:cNvSpPr>
          <p:nvPr/>
        </p:nvSpPr>
        <p:spPr>
          <a:xfrm>
            <a:off x="213720" y="824476"/>
            <a:ext cx="8790477" cy="4046568"/>
          </a:xfrm>
          <a:prstGeom prst="rect">
            <a:avLst/>
          </a:prstGeom>
        </p:spPr>
        <p:txBody>
          <a:bodyPr vert="horz" lIns="68580" tIns="34290" rIns="68580" bIns="34290" rtlCol="0" anchor="ctr">
            <a:noAutofit/>
          </a:bodyPr>
          <a:lstStyle>
            <a:lvl1pPr marL="228600" indent="-228600" algn="l" defTabSz="914400" rtl="0" eaLnBrk="1" latinLnBrk="0" hangingPunct="1">
              <a:lnSpc>
                <a:spcPct val="90000"/>
              </a:lnSpc>
              <a:spcBef>
                <a:spcPts val="1000"/>
              </a:spcBef>
              <a:buClr>
                <a:srgbClr val="002060"/>
              </a:buClr>
              <a:buFont typeface="Wingdings" panose="05000000000000000000" pitchFamily="2" charset="2"/>
              <a:buChar char="l"/>
              <a:defRPr kumimoji="1" sz="2400" b="1"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Clr>
                <a:srgbClr val="002060"/>
              </a:buClr>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Clr>
                <a:srgbClr val="002060"/>
              </a:buClr>
              <a:buFont typeface="Wingdings" panose="05000000000000000000" pitchFamily="2" charset="2"/>
              <a:buChar char="Ø"/>
              <a:defRPr kumimoji="1" sz="18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Clr>
                <a:srgbClr val="002060"/>
              </a:buClr>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Clr>
                <a:srgbClr val="002060"/>
              </a:buClr>
              <a:buFont typeface="Arial" panose="020B0604020202020204"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ja-JP" sz="1200" b="0" dirty="0" smtClean="0"/>
              <a:t>三</a:t>
            </a:r>
            <a:r>
              <a:rPr lang="ja-JP" altLang="ja-JP" sz="1200" b="0" dirty="0"/>
              <a:t>密対策で対象人員を減らした中間教室、居場所事業の回数を増やす、開催場所を広くする、等で以前の対象人数へ回復させる。</a:t>
            </a:r>
          </a:p>
          <a:p>
            <a:pPr lvl="0"/>
            <a:r>
              <a:rPr lang="ja-JP" altLang="ja-JP" sz="1200" b="0" dirty="0"/>
              <a:t>休校や学習の遅れ、より進行してしまった引きこもり等への支援を継続しながら、アウトリーチや個別支援を増やしていく。</a:t>
            </a:r>
          </a:p>
          <a:p>
            <a:pPr lvl="0"/>
            <a:r>
              <a:rPr lang="ja-JP" altLang="ja-JP" sz="1200" b="0" dirty="0"/>
              <a:t>子どもの居場所事業における</a:t>
            </a:r>
            <a:r>
              <a:rPr lang="en-US" altLang="ja-JP" sz="1200" b="0" dirty="0"/>
              <a:t>ICT</a:t>
            </a:r>
            <a:r>
              <a:rPr lang="ja-JP" altLang="ja-JP" sz="1200" b="0" dirty="0"/>
              <a:t>を活用した家族への相談と学習支援、三密を避けた対面学習を組み立てる。</a:t>
            </a:r>
          </a:p>
          <a:p>
            <a:pPr lvl="0"/>
            <a:r>
              <a:rPr lang="ja-JP" altLang="ja-JP" sz="1200" b="0" dirty="0"/>
              <a:t>台風災害地域の停滞している復興支援に、対象家庭へのより手厚い支援をアウトリーチする事業。</a:t>
            </a:r>
          </a:p>
          <a:p>
            <a:pPr lvl="0"/>
            <a:r>
              <a:rPr lang="ja-JP" altLang="ja-JP" sz="1200" b="0" dirty="0"/>
              <a:t>孤立、分断化してしまった対象者とその支援団体を高齢者や新たなセクターとつなぎ、支え合いの再構築、と新たな連携を生み出す事業。</a:t>
            </a:r>
          </a:p>
          <a:p>
            <a:pPr lvl="0"/>
            <a:r>
              <a:rPr lang="ja-JP" altLang="ja-JP" sz="1200" b="0" dirty="0"/>
              <a:t>こども食堂を配食へ転換し地域の衰退化してしまった飲食店や農家と連携し、経済的効果も生むこども食堂へと変化させる事業。</a:t>
            </a:r>
          </a:p>
          <a:p>
            <a:pPr lvl="0"/>
            <a:r>
              <a:rPr lang="ja-JP" altLang="ja-JP" sz="1200" b="0" dirty="0"/>
              <a:t>室内活動が中心だった中間就労を担い手の不足が顕著な分野（農業）とマッチングし、コロナ対策をしつつ新しい中間就労を生み出す事業。</a:t>
            </a:r>
          </a:p>
          <a:p>
            <a:pPr lvl="0"/>
            <a:r>
              <a:rPr lang="ja-JP" altLang="ja-JP" sz="1200" b="0" dirty="0"/>
              <a:t>緊急避難的な支援から、安定した暮らしへつなげる就労、居住支援へつなげる新しい仕組みづくり。</a:t>
            </a:r>
          </a:p>
          <a:p>
            <a:pPr lvl="0"/>
            <a:r>
              <a:rPr lang="ja-JP" altLang="ja-JP" sz="1200" b="0" dirty="0"/>
              <a:t>こどもの居場所事業を屋外活動事業（自然保育、プレーパーク、山岳ガイド）等とつなげ、新機軸のこども支援事業を開発する事業。</a:t>
            </a:r>
          </a:p>
          <a:p>
            <a:r>
              <a:rPr lang="ja-JP" altLang="ja-JP" sz="1200" b="0" dirty="0"/>
              <a:t>既存の就労相談と就労支援にコロナ対策で変化したスキルニーズ等労働環境変化に対応したスキルアップ、新たな</a:t>
            </a:r>
            <a:r>
              <a:rPr lang="ja-JP" altLang="ja-JP" sz="1200" b="0" dirty="0" smtClean="0"/>
              <a:t>スキル</a:t>
            </a:r>
            <a:r>
              <a:rPr lang="en-US" altLang="ja-JP" sz="1200" b="0" dirty="0"/>
              <a:t/>
            </a:r>
            <a:br>
              <a:rPr lang="en-US" altLang="ja-JP" sz="1200" b="0" dirty="0"/>
            </a:br>
            <a:r>
              <a:rPr lang="ja-JP" altLang="ja-JP" sz="1200" b="0" dirty="0" smtClean="0"/>
              <a:t>習得</a:t>
            </a:r>
            <a:r>
              <a:rPr lang="ja-JP" altLang="ja-JP" sz="1200" b="0" dirty="0"/>
              <a:t>支援へ繋げる事業</a:t>
            </a:r>
            <a:r>
              <a:rPr lang="ja-JP" altLang="ja-JP" sz="1200" b="0" dirty="0" smtClean="0"/>
              <a:t>。</a:t>
            </a:r>
            <a:endParaRPr lang="ja-JP" altLang="en-US" sz="1050" b="0" dirty="0">
              <a:latin typeface="+mn-ea"/>
              <a:ea typeface="+mn-ea"/>
              <a:cs typeface="メイリオ" panose="020B0604030504040204" pitchFamily="50" charset="-128"/>
            </a:endParaRPr>
          </a:p>
        </p:txBody>
      </p:sp>
      <p:sp>
        <p:nvSpPr>
          <p:cNvPr id="2" name="タイトル 1"/>
          <p:cNvSpPr>
            <a:spLocks noGrp="1"/>
          </p:cNvSpPr>
          <p:nvPr>
            <p:ph type="title"/>
          </p:nvPr>
        </p:nvSpPr>
        <p:spPr/>
        <p:txBody>
          <a:bodyPr/>
          <a:lstStyle/>
          <a:p>
            <a:r>
              <a:rPr lang="en-US" altLang="ja-JP" dirty="0"/>
              <a:t>2.</a:t>
            </a:r>
            <a:r>
              <a:rPr lang="hr-HR" altLang="ja-JP" dirty="0"/>
              <a:t>  </a:t>
            </a:r>
            <a:r>
              <a:rPr lang="ja-JP" altLang="hr-HR" dirty="0"/>
              <a:t>助成方針</a:t>
            </a:r>
            <a:r>
              <a:rPr lang="ja-JP" altLang="hr-HR" dirty="0" smtClean="0"/>
              <a:t>等</a:t>
            </a:r>
            <a:r>
              <a:rPr lang="ja-JP" altLang="en-US" dirty="0" smtClean="0"/>
              <a:t>：対象助成事業</a:t>
            </a:r>
            <a:r>
              <a:rPr lang="ja-JP" altLang="en-US" sz="2000" dirty="0" smtClean="0"/>
              <a:t>（想定事業イメージ）</a:t>
            </a:r>
            <a:endParaRPr kumimoji="1" lang="ja-JP" altLang="en-US" sz="2000" dirty="0"/>
          </a:p>
        </p:txBody>
      </p:sp>
    </p:spTree>
    <p:extLst>
      <p:ext uri="{BB962C8B-B14F-4D97-AF65-F5344CB8AC3E}">
        <p14:creationId xmlns:p14="http://schemas.microsoft.com/office/powerpoint/2010/main" val="107523497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游ゴシック Light"/>
        <a:ea typeface="游ゴシック Light"/>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8247</TotalTime>
  <Words>3195</Words>
  <Application>Microsoft Macintosh PowerPoint</Application>
  <PresentationFormat>画面に合わせる (16:9)</PresentationFormat>
  <Paragraphs>419</Paragraphs>
  <Slides>24</Slides>
  <Notes>22</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PowerPoint プレゼンテーション</vt:lpstr>
      <vt:lpstr>目次</vt:lpstr>
      <vt:lpstr>０. （公財）長野県みらい基金について</vt:lpstr>
      <vt:lpstr>１. 趣旨</vt:lpstr>
      <vt:lpstr>休眠預金等活用の流れ</vt:lpstr>
      <vt:lpstr>2.  助成方針等 </vt:lpstr>
      <vt:lpstr>2.  助成方針等 </vt:lpstr>
      <vt:lpstr>2.  助成方針等：対象助成事業の概要</vt:lpstr>
      <vt:lpstr>2.  助成方針等：対象助成事業（想定事業イメージ）</vt:lpstr>
      <vt:lpstr>３. 申請資格要件</vt:lpstr>
      <vt:lpstr>３.申請資格要件：新型コロナウイルス対応緊急支援助成</vt:lpstr>
      <vt:lpstr>４.スケジュール </vt:lpstr>
      <vt:lpstr>５. 申請の手続き</vt:lpstr>
      <vt:lpstr>６. 経費について　</vt:lpstr>
      <vt:lpstr>7. 選定について</vt:lpstr>
      <vt:lpstr>7. 選定について</vt:lpstr>
      <vt:lpstr>7. 選定について　選定の流れ：第一期</vt:lpstr>
      <vt:lpstr>7. 選定について：審査結果の通知</vt:lpstr>
      <vt:lpstr>８. 事業実施について</vt:lpstr>
      <vt:lpstr>８. 事業実施について</vt:lpstr>
      <vt:lpstr>9. 実行団体に対する監督について</vt:lpstr>
      <vt:lpstr>10. 外部監査の実施</vt:lpstr>
      <vt:lpstr>問合せ・相談窓口</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asano miki</dc:creator>
  <cp:lastModifiedBy>髙橋 潤</cp:lastModifiedBy>
  <cp:revision>492</cp:revision>
  <cp:lastPrinted>2019-04-26T09:28:52Z</cp:lastPrinted>
  <dcterms:created xsi:type="dcterms:W3CDTF">2019-04-04T04:27:56Z</dcterms:created>
  <dcterms:modified xsi:type="dcterms:W3CDTF">2020-08-09T07:11:11Z</dcterms:modified>
</cp:coreProperties>
</file>