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2" r:id="rId2"/>
    <p:sldId id="386" r:id="rId3"/>
    <p:sldId id="392" r:id="rId4"/>
    <p:sldId id="385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716F-B473-4F79-A0EA-CA3DAE5EFAF0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B069-20EE-4ABE-940F-ED921BBBF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271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716F-B473-4F79-A0EA-CA3DAE5EFAF0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B069-20EE-4ABE-940F-ED921BBBF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80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716F-B473-4F79-A0EA-CA3DAE5EFAF0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B069-20EE-4ABE-940F-ED921BBBF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3591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716F-B473-4F79-A0EA-CA3DAE5EFAF0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B069-20EE-4ABE-940F-ED921BBBF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146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716F-B473-4F79-A0EA-CA3DAE5EFAF0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B069-20EE-4ABE-940F-ED921BBBF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46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716F-B473-4F79-A0EA-CA3DAE5EFAF0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B069-20EE-4ABE-940F-ED921BBBF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4467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716F-B473-4F79-A0EA-CA3DAE5EFAF0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B069-20EE-4ABE-940F-ED921BBBF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531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716F-B473-4F79-A0EA-CA3DAE5EFAF0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B069-20EE-4ABE-940F-ED921BBBF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748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716F-B473-4F79-A0EA-CA3DAE5EFAF0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B069-20EE-4ABE-940F-ED921BBBF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457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716F-B473-4F79-A0EA-CA3DAE5EFAF0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B069-20EE-4ABE-940F-ED921BBBF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932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716F-B473-4F79-A0EA-CA3DAE5EFAF0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B069-20EE-4ABE-940F-ED921BBBF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01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4716F-B473-4F79-A0EA-CA3DAE5EFAF0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B069-20EE-4ABE-940F-ED921BBBF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5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B201CE0B-DA0F-4413-B555-F086515D9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2517"/>
            <a:ext cx="7886700" cy="425471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ja-JP" altLang="en-US" sz="1600" dirty="0"/>
              <a:t>事業名</a:t>
            </a:r>
            <a:endParaRPr kumimoji="1" lang="ja-JP" altLang="en-US" sz="1600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AFEF38-27E2-419B-8F68-494315D77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6A0AC-F2C6-4C21-B4A0-CF4BD5AB1286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6" name="Google Shape;111;p2">
            <a:extLst>
              <a:ext uri="{FF2B5EF4-FFF2-40B4-BE49-F238E27FC236}">
                <a16:creationId xmlns:a16="http://schemas.microsoft.com/office/drawing/2014/main" id="{0D5769F9-FA36-4EA1-966E-BECB0FA0B639}"/>
              </a:ext>
            </a:extLst>
          </p:cNvPr>
          <p:cNvSpPr/>
          <p:nvPr/>
        </p:nvSpPr>
        <p:spPr>
          <a:xfrm>
            <a:off x="450751" y="5583274"/>
            <a:ext cx="8367455" cy="57736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68569" tIns="34275" rIns="68569" bIns="34275" anchor="ctr" anchorCtr="0">
            <a:noAutofit/>
          </a:bodyPr>
          <a:lstStyle/>
          <a:p>
            <a:endParaRPr sz="15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113;p2">
            <a:extLst>
              <a:ext uri="{FF2B5EF4-FFF2-40B4-BE49-F238E27FC236}">
                <a16:creationId xmlns:a16="http://schemas.microsoft.com/office/drawing/2014/main" id="{355573F0-68A8-4E43-BB6B-52CE4939CDD9}"/>
              </a:ext>
            </a:extLst>
          </p:cNvPr>
          <p:cNvSpPr txBox="1"/>
          <p:nvPr/>
        </p:nvSpPr>
        <p:spPr>
          <a:xfrm>
            <a:off x="424276" y="1348975"/>
            <a:ext cx="8367455" cy="110796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68569" tIns="34275" rIns="68569" bIns="34275" anchor="t" anchorCtr="0">
            <a:spAutoFit/>
          </a:bodyPr>
          <a:lstStyle/>
          <a:p>
            <a:endParaRPr lang="en-US" altLang="ja-JP" sz="1350" dirty="0">
              <a:latin typeface="Calibri"/>
              <a:ea typeface="Calibri"/>
              <a:cs typeface="Calibri"/>
              <a:sym typeface="Calibri"/>
            </a:endParaRPr>
          </a:p>
          <a:p>
            <a:endParaRPr lang="en-US" altLang="ja-JP" sz="1350" dirty="0">
              <a:latin typeface="Calibri"/>
              <a:ea typeface="Calibri"/>
              <a:cs typeface="Calibri"/>
              <a:sym typeface="Calibri"/>
            </a:endParaRPr>
          </a:p>
          <a:p>
            <a:endParaRPr lang="en-US" altLang="ja-JP" sz="1350" dirty="0">
              <a:latin typeface="Calibri"/>
              <a:ea typeface="Calibri"/>
              <a:cs typeface="Calibri"/>
              <a:sym typeface="Calibri"/>
            </a:endParaRPr>
          </a:p>
          <a:p>
            <a:endParaRPr lang="en-US" altLang="ja-JP" sz="1350" dirty="0">
              <a:latin typeface="Calibri"/>
              <a:ea typeface="Calibri"/>
              <a:cs typeface="Calibri"/>
              <a:sym typeface="Calibri"/>
            </a:endParaRPr>
          </a:p>
          <a:p>
            <a:endParaRPr sz="135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114;p2">
            <a:extLst>
              <a:ext uri="{FF2B5EF4-FFF2-40B4-BE49-F238E27FC236}">
                <a16:creationId xmlns:a16="http://schemas.microsoft.com/office/drawing/2014/main" id="{FF14F0A9-86CE-4779-8C4A-A2791E23B8F0}"/>
              </a:ext>
            </a:extLst>
          </p:cNvPr>
          <p:cNvSpPr/>
          <p:nvPr/>
        </p:nvSpPr>
        <p:spPr>
          <a:xfrm>
            <a:off x="4423101" y="2642269"/>
            <a:ext cx="422753" cy="197285"/>
          </a:xfrm>
          <a:prstGeom prst="downArrow">
            <a:avLst>
              <a:gd name="adj1" fmla="val 50000"/>
              <a:gd name="adj2" fmla="val 50000"/>
            </a:avLst>
          </a:prstGeom>
          <a:ln>
            <a:headEnd type="none" w="sm" len="sm"/>
            <a:tailEnd type="none" w="sm" len="sm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115;p2">
            <a:extLst>
              <a:ext uri="{FF2B5EF4-FFF2-40B4-BE49-F238E27FC236}">
                <a16:creationId xmlns:a16="http://schemas.microsoft.com/office/drawing/2014/main" id="{C962C85C-1A90-4B13-B15F-68970012282A}"/>
              </a:ext>
            </a:extLst>
          </p:cNvPr>
          <p:cNvSpPr txBox="1"/>
          <p:nvPr/>
        </p:nvSpPr>
        <p:spPr>
          <a:xfrm>
            <a:off x="450749" y="2869741"/>
            <a:ext cx="8367455" cy="1454214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1" wrap="square" lIns="68569" tIns="34275" rIns="68569" bIns="34275" anchor="t" anchorCtr="0">
            <a:spAutoFit/>
          </a:bodyPr>
          <a:lstStyle/>
          <a:p>
            <a:r>
              <a:rPr lang="ja-JP" altLang="en-US" sz="1500" b="1" dirty="0">
                <a:latin typeface="Calibri"/>
                <a:ea typeface="Calibri"/>
                <a:cs typeface="Calibri"/>
                <a:sym typeface="Calibri"/>
              </a:rPr>
              <a:t>（事業概要）</a:t>
            </a:r>
            <a:endParaRPr lang="en-US" altLang="ja-JP" sz="1500" b="1" dirty="0">
              <a:latin typeface="Calibri"/>
              <a:ea typeface="Calibri"/>
              <a:cs typeface="Calibri"/>
              <a:sym typeface="Calibri"/>
            </a:endParaRPr>
          </a:p>
          <a:p>
            <a:endParaRPr lang="en-US" altLang="ja-JP" sz="1500" b="1" dirty="0">
              <a:latin typeface="Calibri"/>
              <a:ea typeface="Calibri"/>
              <a:cs typeface="Calibri"/>
              <a:sym typeface="Calibri"/>
            </a:endParaRPr>
          </a:p>
          <a:p>
            <a:endParaRPr lang="en-US" altLang="ja-JP" sz="1500" b="1" dirty="0">
              <a:latin typeface="Calibri"/>
              <a:ea typeface="Calibri"/>
              <a:cs typeface="Calibri"/>
              <a:sym typeface="Calibri"/>
            </a:endParaRPr>
          </a:p>
          <a:p>
            <a:endParaRPr lang="en-US" altLang="ja-JP" sz="1500" b="1" dirty="0">
              <a:latin typeface="Calibri"/>
              <a:ea typeface="Calibri"/>
              <a:cs typeface="Calibri"/>
              <a:sym typeface="Calibri"/>
            </a:endParaRPr>
          </a:p>
          <a:p>
            <a:endParaRPr sz="1500" b="1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ja-JP" altLang="en-US" sz="1500" dirty="0">
                <a:latin typeface="Calibri"/>
                <a:ea typeface="Calibri"/>
                <a:cs typeface="Calibri"/>
                <a:sym typeface="Calibri"/>
              </a:rPr>
              <a:t>　</a:t>
            </a:r>
            <a:endParaRPr sz="15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16;p2">
            <a:extLst>
              <a:ext uri="{FF2B5EF4-FFF2-40B4-BE49-F238E27FC236}">
                <a16:creationId xmlns:a16="http://schemas.microsoft.com/office/drawing/2014/main" id="{5DB0CA1D-34CB-495F-82EB-A3E220EDAB15}"/>
              </a:ext>
            </a:extLst>
          </p:cNvPr>
          <p:cNvSpPr/>
          <p:nvPr/>
        </p:nvSpPr>
        <p:spPr>
          <a:xfrm>
            <a:off x="424275" y="5162235"/>
            <a:ext cx="1929855" cy="305636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r>
              <a:rPr lang="ja-JP" altLang="en-US" sz="1350" dirty="0">
                <a:latin typeface="Calibri"/>
                <a:ea typeface="Calibri"/>
                <a:cs typeface="Calibri"/>
                <a:sym typeface="Calibri"/>
              </a:rPr>
              <a:t>実行団体（構成団体）</a:t>
            </a:r>
            <a:endParaRPr sz="135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1BEC593-AD69-4BCE-AB8F-72F24A6E3770}"/>
              </a:ext>
            </a:extLst>
          </p:cNvPr>
          <p:cNvSpPr txBox="1"/>
          <p:nvPr/>
        </p:nvSpPr>
        <p:spPr>
          <a:xfrm>
            <a:off x="352270" y="1097346"/>
            <a:ext cx="1386545" cy="27699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200" b="1" dirty="0"/>
              <a:t>　社会課題</a:t>
            </a:r>
          </a:p>
        </p:txBody>
      </p:sp>
      <p:sp>
        <p:nvSpPr>
          <p:cNvPr id="12" name="タイトル 3">
            <a:extLst>
              <a:ext uri="{FF2B5EF4-FFF2-40B4-BE49-F238E27FC236}">
                <a16:creationId xmlns:a16="http://schemas.microsoft.com/office/drawing/2014/main" id="{65B44D15-107F-4837-8C17-13CA85D4DEDB}"/>
              </a:ext>
            </a:extLst>
          </p:cNvPr>
          <p:cNvSpPr txBox="1">
            <a:spLocks/>
          </p:cNvSpPr>
          <p:nvPr/>
        </p:nvSpPr>
        <p:spPr>
          <a:xfrm>
            <a:off x="5256434" y="693391"/>
            <a:ext cx="3535297" cy="3373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/>
              <a:t>実行団体名</a:t>
            </a:r>
          </a:p>
        </p:txBody>
      </p:sp>
    </p:spTree>
    <p:extLst>
      <p:ext uri="{BB962C8B-B14F-4D97-AF65-F5344CB8AC3E}">
        <p14:creationId xmlns:p14="http://schemas.microsoft.com/office/powerpoint/2010/main" val="57613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4BB97B11-BF97-406A-8D51-95D07A91F879}"/>
              </a:ext>
            </a:extLst>
          </p:cNvPr>
          <p:cNvSpPr/>
          <p:nvPr/>
        </p:nvSpPr>
        <p:spPr>
          <a:xfrm>
            <a:off x="1156149" y="1484967"/>
            <a:ext cx="6941357" cy="77261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FA368BC2-4EF1-4E70-8A61-31A7AD1547D1}"/>
              </a:ext>
            </a:extLst>
          </p:cNvPr>
          <p:cNvSpPr/>
          <p:nvPr/>
        </p:nvSpPr>
        <p:spPr>
          <a:xfrm>
            <a:off x="1712838" y="1649906"/>
            <a:ext cx="842058" cy="38196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23AAD204-A079-4693-9A4D-30BE3E505C41}"/>
              </a:ext>
            </a:extLst>
          </p:cNvPr>
          <p:cNvSpPr/>
          <p:nvPr/>
        </p:nvSpPr>
        <p:spPr>
          <a:xfrm>
            <a:off x="3003622" y="1639578"/>
            <a:ext cx="842058" cy="381965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50" b="1" dirty="0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B31BF058-4373-4F87-8ACD-FADBEB28C44A}"/>
              </a:ext>
            </a:extLst>
          </p:cNvPr>
          <p:cNvSpPr/>
          <p:nvPr/>
        </p:nvSpPr>
        <p:spPr>
          <a:xfrm>
            <a:off x="4303330" y="1649906"/>
            <a:ext cx="842058" cy="38196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50" dirty="0"/>
              <a:t>　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B62F335A-E60B-467A-85F2-01B3E4D24ACE}"/>
              </a:ext>
            </a:extLst>
          </p:cNvPr>
          <p:cNvSpPr/>
          <p:nvPr/>
        </p:nvSpPr>
        <p:spPr>
          <a:xfrm>
            <a:off x="6811152" y="1649906"/>
            <a:ext cx="842058" cy="38196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39FC9521-B3D4-4ABF-A928-3FF2CFD31209}"/>
              </a:ext>
            </a:extLst>
          </p:cNvPr>
          <p:cNvSpPr/>
          <p:nvPr/>
        </p:nvSpPr>
        <p:spPr>
          <a:xfrm>
            <a:off x="5631314" y="1649906"/>
            <a:ext cx="842058" cy="3819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3D22F53-1F06-435E-9BF8-337201D9E436}"/>
              </a:ext>
            </a:extLst>
          </p:cNvPr>
          <p:cNvSpPr txBox="1"/>
          <p:nvPr/>
        </p:nvSpPr>
        <p:spPr>
          <a:xfrm>
            <a:off x="3020198" y="859573"/>
            <a:ext cx="2795464" cy="30008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350" dirty="0"/>
              <a:t>コンソーシアム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F0187D1C-27C0-4C24-AC0C-321F1303C6FA}"/>
              </a:ext>
            </a:extLst>
          </p:cNvPr>
          <p:cNvSpPr/>
          <p:nvPr/>
        </p:nvSpPr>
        <p:spPr>
          <a:xfrm>
            <a:off x="1926141" y="2388560"/>
            <a:ext cx="503693" cy="324467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0FEAFECF-3ED9-4EAA-9CD2-B4D89C3E6B51}"/>
              </a:ext>
            </a:extLst>
          </p:cNvPr>
          <p:cNvSpPr/>
          <p:nvPr/>
        </p:nvSpPr>
        <p:spPr>
          <a:xfrm>
            <a:off x="4562530" y="2365362"/>
            <a:ext cx="503693" cy="324467"/>
          </a:xfrm>
          <a:prstGeom prst="ellipse">
            <a:avLst/>
          </a:prstGeom>
          <a:gradFill>
            <a:gsLst>
              <a:gs pos="89375">
                <a:srgbClr val="B6C8E7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819B2CCE-BE1D-4B71-96B7-67422297CF60}"/>
              </a:ext>
            </a:extLst>
          </p:cNvPr>
          <p:cNvSpPr/>
          <p:nvPr/>
        </p:nvSpPr>
        <p:spPr>
          <a:xfrm>
            <a:off x="5848261" y="2388280"/>
            <a:ext cx="503693" cy="32446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404D5E74-56D0-40EF-BF1B-C336D4A910C3}"/>
              </a:ext>
            </a:extLst>
          </p:cNvPr>
          <p:cNvSpPr/>
          <p:nvPr/>
        </p:nvSpPr>
        <p:spPr>
          <a:xfrm>
            <a:off x="6997047" y="2346143"/>
            <a:ext cx="503693" cy="32446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2E1A1AC-F6DC-4637-9CEA-E9C345F58F67}"/>
              </a:ext>
            </a:extLst>
          </p:cNvPr>
          <p:cNvSpPr txBox="1"/>
          <p:nvPr/>
        </p:nvSpPr>
        <p:spPr>
          <a:xfrm>
            <a:off x="1000595" y="5071860"/>
            <a:ext cx="12440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dirty="0"/>
              <a:t>　運営委員会</a:t>
            </a:r>
            <a:endParaRPr lang="en-US" altLang="ja-JP" sz="1350" dirty="0"/>
          </a:p>
          <a:p>
            <a:r>
              <a:rPr lang="ja-JP" altLang="en-US" sz="1350" dirty="0"/>
              <a:t>（意思決定）</a:t>
            </a: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5611F5D7-140E-49AE-B385-F53205270CD2}"/>
              </a:ext>
            </a:extLst>
          </p:cNvPr>
          <p:cNvCxnSpPr>
            <a:stCxn id="7" idx="2"/>
          </p:cNvCxnSpPr>
          <p:nvPr/>
        </p:nvCxnSpPr>
        <p:spPr>
          <a:xfrm>
            <a:off x="2133867" y="2031871"/>
            <a:ext cx="704" cy="356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83A235C7-E044-454D-8564-0E041D84F8A8}"/>
              </a:ext>
            </a:extLst>
          </p:cNvPr>
          <p:cNvCxnSpPr/>
          <p:nvPr/>
        </p:nvCxnSpPr>
        <p:spPr>
          <a:xfrm>
            <a:off x="3572636" y="2031871"/>
            <a:ext cx="704" cy="356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AB5B0CEF-8FD5-4565-ABC2-432E6F6E8C54}"/>
              </a:ext>
            </a:extLst>
          </p:cNvPr>
          <p:cNvCxnSpPr/>
          <p:nvPr/>
        </p:nvCxnSpPr>
        <p:spPr>
          <a:xfrm>
            <a:off x="4830188" y="2031871"/>
            <a:ext cx="704" cy="356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53A24F41-2B27-4750-8FC4-BB7B10F0E92C}"/>
              </a:ext>
            </a:extLst>
          </p:cNvPr>
          <p:cNvCxnSpPr/>
          <p:nvPr/>
        </p:nvCxnSpPr>
        <p:spPr>
          <a:xfrm>
            <a:off x="6047855" y="2031871"/>
            <a:ext cx="704" cy="356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FC8EFF85-7F87-4B8F-8293-757D645337EC}"/>
              </a:ext>
            </a:extLst>
          </p:cNvPr>
          <p:cNvCxnSpPr/>
          <p:nvPr/>
        </p:nvCxnSpPr>
        <p:spPr>
          <a:xfrm>
            <a:off x="7217155" y="2031871"/>
            <a:ext cx="704" cy="356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B5FBC09E-A23B-4355-BF6B-E1710506EEF8}"/>
              </a:ext>
            </a:extLst>
          </p:cNvPr>
          <p:cNvSpPr/>
          <p:nvPr/>
        </p:nvSpPr>
        <p:spPr>
          <a:xfrm>
            <a:off x="3301281" y="3849000"/>
            <a:ext cx="2241616" cy="174661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50" dirty="0"/>
              <a:t>事業内容</a:t>
            </a:r>
            <a:endParaRPr lang="en-US" altLang="ja-JP" sz="1350" dirty="0"/>
          </a:p>
          <a:p>
            <a:pPr algn="ctr"/>
            <a:endParaRPr lang="en-US" altLang="ja-JP" sz="1350" dirty="0"/>
          </a:p>
          <a:p>
            <a:pPr algn="ctr"/>
            <a:endParaRPr lang="en-US" altLang="ja-JP" sz="1350" dirty="0"/>
          </a:p>
          <a:p>
            <a:pPr algn="ctr"/>
            <a:endParaRPr lang="en-US" altLang="ja-JP" sz="1350" dirty="0"/>
          </a:p>
          <a:p>
            <a:pPr algn="ctr"/>
            <a:endParaRPr lang="en-US" altLang="ja-JP" sz="1350" dirty="0"/>
          </a:p>
          <a:p>
            <a:pPr algn="ctr"/>
            <a:endParaRPr lang="ja-JP" altLang="en-US" sz="1350" dirty="0"/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78336D06-A807-4409-89C2-04526903A509}"/>
              </a:ext>
            </a:extLst>
          </p:cNvPr>
          <p:cNvSpPr/>
          <p:nvPr/>
        </p:nvSpPr>
        <p:spPr>
          <a:xfrm>
            <a:off x="304456" y="3849000"/>
            <a:ext cx="2241616" cy="174660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50" dirty="0"/>
              <a:t>事業内容</a:t>
            </a:r>
            <a:endParaRPr lang="en-US" altLang="ja-JP" sz="1350" dirty="0"/>
          </a:p>
          <a:p>
            <a:pPr algn="ctr"/>
            <a:endParaRPr lang="en-US" altLang="ja-JP" sz="1350" dirty="0"/>
          </a:p>
          <a:p>
            <a:pPr algn="ctr"/>
            <a:endParaRPr lang="en-US" altLang="ja-JP" sz="1350" dirty="0"/>
          </a:p>
          <a:p>
            <a:pPr algn="ctr"/>
            <a:endParaRPr lang="en-US" altLang="ja-JP" sz="1350" dirty="0"/>
          </a:p>
          <a:p>
            <a:pPr algn="ctr"/>
            <a:endParaRPr lang="en-US" altLang="ja-JP" sz="1350" dirty="0"/>
          </a:p>
          <a:p>
            <a:pPr algn="ctr"/>
            <a:endParaRPr lang="ja-JP" altLang="en-US" sz="1350" dirty="0"/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C8CA7926-6F52-4CE4-A510-A9DDD2EBBB6A}"/>
              </a:ext>
            </a:extLst>
          </p:cNvPr>
          <p:cNvSpPr/>
          <p:nvPr/>
        </p:nvSpPr>
        <p:spPr>
          <a:xfrm>
            <a:off x="6450819" y="3833080"/>
            <a:ext cx="2241616" cy="174661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50" dirty="0"/>
              <a:t>事業内容</a:t>
            </a:r>
            <a:endParaRPr lang="en-US" altLang="ja-JP" sz="1350" dirty="0"/>
          </a:p>
          <a:p>
            <a:pPr algn="ctr"/>
            <a:endParaRPr lang="en-US" altLang="ja-JP" sz="1350" dirty="0"/>
          </a:p>
          <a:p>
            <a:pPr algn="ctr"/>
            <a:endParaRPr lang="en-US" altLang="ja-JP" sz="1350" dirty="0"/>
          </a:p>
          <a:p>
            <a:pPr algn="ctr"/>
            <a:endParaRPr lang="en-US" altLang="ja-JP" sz="1350" dirty="0"/>
          </a:p>
          <a:p>
            <a:pPr algn="ctr"/>
            <a:endParaRPr lang="en-US" altLang="ja-JP" sz="1350" dirty="0"/>
          </a:p>
          <a:p>
            <a:pPr algn="ctr"/>
            <a:endParaRPr lang="ja-JP" altLang="en-US" sz="1350" dirty="0"/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9424C061-1845-46D4-A2FA-AC31EECAAB03}"/>
              </a:ext>
            </a:extLst>
          </p:cNvPr>
          <p:cNvSpPr/>
          <p:nvPr/>
        </p:nvSpPr>
        <p:spPr>
          <a:xfrm>
            <a:off x="4880272" y="4594704"/>
            <a:ext cx="503693" cy="32446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0E11656A-AB73-452D-AFF6-63F6656A1F1A}"/>
              </a:ext>
            </a:extLst>
          </p:cNvPr>
          <p:cNvSpPr/>
          <p:nvPr/>
        </p:nvSpPr>
        <p:spPr>
          <a:xfrm>
            <a:off x="4166084" y="4570317"/>
            <a:ext cx="503693" cy="324467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44" name="吹き出し: 四角形 43">
            <a:extLst>
              <a:ext uri="{FF2B5EF4-FFF2-40B4-BE49-F238E27FC236}">
                <a16:creationId xmlns:a16="http://schemas.microsoft.com/office/drawing/2014/main" id="{D3117454-1184-4E84-81FD-A5450535DFA5}"/>
              </a:ext>
            </a:extLst>
          </p:cNvPr>
          <p:cNvSpPr/>
          <p:nvPr/>
        </p:nvSpPr>
        <p:spPr>
          <a:xfrm>
            <a:off x="6715514" y="803812"/>
            <a:ext cx="1812896" cy="496414"/>
          </a:xfrm>
          <a:prstGeom prst="wedgeRectCallout">
            <a:avLst>
              <a:gd name="adj1" fmla="val -20833"/>
              <a:gd name="adj2" fmla="val 8061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50" i="1" dirty="0"/>
              <a:t>コンソーシアムの</a:t>
            </a:r>
            <a:endParaRPr lang="en-US" altLang="ja-JP" sz="1350" i="1" dirty="0"/>
          </a:p>
          <a:p>
            <a:pPr algn="ctr"/>
            <a:r>
              <a:rPr lang="ja-JP" altLang="en-US" sz="1350" i="1" dirty="0"/>
              <a:t>特徴</a:t>
            </a:r>
          </a:p>
        </p:txBody>
      </p:sp>
      <p:sp>
        <p:nvSpPr>
          <p:cNvPr id="45" name="吹き出し: 四角形 44">
            <a:extLst>
              <a:ext uri="{FF2B5EF4-FFF2-40B4-BE49-F238E27FC236}">
                <a16:creationId xmlns:a16="http://schemas.microsoft.com/office/drawing/2014/main" id="{9E5E04A6-27D6-4691-8558-45073E460829}"/>
              </a:ext>
            </a:extLst>
          </p:cNvPr>
          <p:cNvSpPr/>
          <p:nvPr/>
        </p:nvSpPr>
        <p:spPr>
          <a:xfrm>
            <a:off x="3338282" y="3054374"/>
            <a:ext cx="1985738" cy="561884"/>
          </a:xfrm>
          <a:prstGeom prst="wedgeRectCallout">
            <a:avLst>
              <a:gd name="adj1" fmla="val -20833"/>
              <a:gd name="adj2" fmla="val 8061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050" dirty="0"/>
          </a:p>
          <a:p>
            <a:pPr algn="ctr"/>
            <a:endParaRPr lang="ja-JP" altLang="en-US" sz="1050" dirty="0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8FADFA69-6867-44D9-AF65-83902D3C010E}"/>
              </a:ext>
            </a:extLst>
          </p:cNvPr>
          <p:cNvSpPr/>
          <p:nvPr/>
        </p:nvSpPr>
        <p:spPr>
          <a:xfrm>
            <a:off x="1837194" y="4623638"/>
            <a:ext cx="503693" cy="32446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86C7D692-6028-4C3C-9A77-D700FEE77548}"/>
              </a:ext>
            </a:extLst>
          </p:cNvPr>
          <p:cNvSpPr/>
          <p:nvPr/>
        </p:nvSpPr>
        <p:spPr>
          <a:xfrm>
            <a:off x="1162174" y="4643865"/>
            <a:ext cx="503693" cy="324467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312978C0-C5EE-4405-9DDF-93433493918F}"/>
              </a:ext>
            </a:extLst>
          </p:cNvPr>
          <p:cNvSpPr/>
          <p:nvPr/>
        </p:nvSpPr>
        <p:spPr>
          <a:xfrm>
            <a:off x="8133651" y="4716570"/>
            <a:ext cx="503693" cy="324467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49" name="楕円 48">
            <a:extLst>
              <a:ext uri="{FF2B5EF4-FFF2-40B4-BE49-F238E27FC236}">
                <a16:creationId xmlns:a16="http://schemas.microsoft.com/office/drawing/2014/main" id="{B9E8BBE9-FE6A-46AF-9004-5ED9C93FBB99}"/>
              </a:ext>
            </a:extLst>
          </p:cNvPr>
          <p:cNvSpPr/>
          <p:nvPr/>
        </p:nvSpPr>
        <p:spPr>
          <a:xfrm>
            <a:off x="447986" y="4644638"/>
            <a:ext cx="503693" cy="32446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50" name="矢印: 左右 49">
            <a:extLst>
              <a:ext uri="{FF2B5EF4-FFF2-40B4-BE49-F238E27FC236}">
                <a16:creationId xmlns:a16="http://schemas.microsoft.com/office/drawing/2014/main" id="{A593872D-61A4-489F-AFBC-F7FF2B4FE29D}"/>
              </a:ext>
            </a:extLst>
          </p:cNvPr>
          <p:cNvSpPr/>
          <p:nvPr/>
        </p:nvSpPr>
        <p:spPr>
          <a:xfrm>
            <a:off x="2642545" y="4692483"/>
            <a:ext cx="547259" cy="243695"/>
          </a:xfrm>
          <a:prstGeom prst="left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838C15C3-FA11-4494-B98D-7AFA6614AB66}"/>
              </a:ext>
            </a:extLst>
          </p:cNvPr>
          <p:cNvSpPr txBox="1"/>
          <p:nvPr/>
        </p:nvSpPr>
        <p:spPr>
          <a:xfrm>
            <a:off x="516136" y="5099942"/>
            <a:ext cx="652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/>
              <a:t>役割分担の内容</a:t>
            </a:r>
          </a:p>
        </p:txBody>
      </p:sp>
      <p:sp>
        <p:nvSpPr>
          <p:cNvPr id="57" name="矢印: 右 56">
            <a:extLst>
              <a:ext uri="{FF2B5EF4-FFF2-40B4-BE49-F238E27FC236}">
                <a16:creationId xmlns:a16="http://schemas.microsoft.com/office/drawing/2014/main" id="{832DA53D-0387-473E-BB67-1BD9B9A75938}"/>
              </a:ext>
            </a:extLst>
          </p:cNvPr>
          <p:cNvSpPr/>
          <p:nvPr/>
        </p:nvSpPr>
        <p:spPr>
          <a:xfrm>
            <a:off x="5824924" y="4577901"/>
            <a:ext cx="461870" cy="273844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58" name="矢印: 左 57">
            <a:extLst>
              <a:ext uri="{FF2B5EF4-FFF2-40B4-BE49-F238E27FC236}">
                <a16:creationId xmlns:a16="http://schemas.microsoft.com/office/drawing/2014/main" id="{5F956458-D974-459C-807D-8A4ACEA4947E}"/>
              </a:ext>
            </a:extLst>
          </p:cNvPr>
          <p:cNvSpPr/>
          <p:nvPr/>
        </p:nvSpPr>
        <p:spPr>
          <a:xfrm>
            <a:off x="5779954" y="4919170"/>
            <a:ext cx="461870" cy="273844"/>
          </a:xfrm>
          <a:prstGeom prst="leftArrow">
            <a:avLst>
              <a:gd name="adj1" fmla="val 50000"/>
              <a:gd name="adj2" fmla="val 5000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67" name="矢印: 左 66">
            <a:extLst>
              <a:ext uri="{FF2B5EF4-FFF2-40B4-BE49-F238E27FC236}">
                <a16:creationId xmlns:a16="http://schemas.microsoft.com/office/drawing/2014/main" id="{21DD6E62-CD84-4F32-9EA8-DA3B1091C05E}"/>
              </a:ext>
            </a:extLst>
          </p:cNvPr>
          <p:cNvSpPr/>
          <p:nvPr/>
        </p:nvSpPr>
        <p:spPr>
          <a:xfrm>
            <a:off x="7834718" y="4814941"/>
            <a:ext cx="243306" cy="174198"/>
          </a:xfrm>
          <a:prstGeom prst="lef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68" name="吹き出し: 四角形 67">
            <a:extLst>
              <a:ext uri="{FF2B5EF4-FFF2-40B4-BE49-F238E27FC236}">
                <a16:creationId xmlns:a16="http://schemas.microsoft.com/office/drawing/2014/main" id="{25668DC1-68FB-4659-9911-46783ABEACA6}"/>
              </a:ext>
            </a:extLst>
          </p:cNvPr>
          <p:cNvSpPr/>
          <p:nvPr/>
        </p:nvSpPr>
        <p:spPr>
          <a:xfrm>
            <a:off x="447986" y="3092654"/>
            <a:ext cx="1812896" cy="561884"/>
          </a:xfrm>
          <a:prstGeom prst="wedgeRectCallout">
            <a:avLst>
              <a:gd name="adj1" fmla="val -20833"/>
              <a:gd name="adj2" fmla="val 8061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050" dirty="0"/>
          </a:p>
          <a:p>
            <a:pPr algn="ctr"/>
            <a:endParaRPr lang="en-US" altLang="ja-JP" sz="1050" dirty="0"/>
          </a:p>
          <a:p>
            <a:pPr algn="ctr"/>
            <a:endParaRPr lang="ja-JP" altLang="en-US" sz="1050" dirty="0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433C3178-39F9-498A-A7F7-03639D2B161C}"/>
              </a:ext>
            </a:extLst>
          </p:cNvPr>
          <p:cNvSpPr/>
          <p:nvPr/>
        </p:nvSpPr>
        <p:spPr>
          <a:xfrm>
            <a:off x="3449458" y="4577900"/>
            <a:ext cx="503693" cy="324467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83F97B83-BF3E-4362-A5DF-543A297735F7}"/>
              </a:ext>
            </a:extLst>
          </p:cNvPr>
          <p:cNvSpPr/>
          <p:nvPr/>
        </p:nvSpPr>
        <p:spPr>
          <a:xfrm>
            <a:off x="6738862" y="4530250"/>
            <a:ext cx="503693" cy="32446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61" name="吹き出し: 四角形 60">
            <a:extLst>
              <a:ext uri="{FF2B5EF4-FFF2-40B4-BE49-F238E27FC236}">
                <a16:creationId xmlns:a16="http://schemas.microsoft.com/office/drawing/2014/main" id="{FCC43EF5-8420-4CBC-B23D-879A8F742C46}"/>
              </a:ext>
            </a:extLst>
          </p:cNvPr>
          <p:cNvSpPr/>
          <p:nvPr/>
        </p:nvSpPr>
        <p:spPr>
          <a:xfrm>
            <a:off x="6361466" y="3046028"/>
            <a:ext cx="1812896" cy="561884"/>
          </a:xfrm>
          <a:prstGeom prst="wedgeRectCallout">
            <a:avLst>
              <a:gd name="adj1" fmla="val -20833"/>
              <a:gd name="adj2" fmla="val 8061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050" dirty="0"/>
          </a:p>
          <a:p>
            <a:pPr algn="ctr"/>
            <a:endParaRPr lang="ja-JP" altLang="en-US" sz="1050" dirty="0"/>
          </a:p>
        </p:txBody>
      </p:sp>
      <p:sp>
        <p:nvSpPr>
          <p:cNvPr id="62" name="楕円 61">
            <a:extLst>
              <a:ext uri="{FF2B5EF4-FFF2-40B4-BE49-F238E27FC236}">
                <a16:creationId xmlns:a16="http://schemas.microsoft.com/office/drawing/2014/main" id="{301F5EF6-A14B-428B-8235-450FFA025080}"/>
              </a:ext>
            </a:extLst>
          </p:cNvPr>
          <p:cNvSpPr/>
          <p:nvPr/>
        </p:nvSpPr>
        <p:spPr>
          <a:xfrm>
            <a:off x="6720002" y="4902040"/>
            <a:ext cx="503693" cy="324467"/>
          </a:xfrm>
          <a:prstGeom prst="ellipse">
            <a:avLst/>
          </a:prstGeom>
          <a:gradFill>
            <a:gsLst>
              <a:gs pos="89375">
                <a:srgbClr val="B6C8E7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63" name="楕円 62">
            <a:extLst>
              <a:ext uri="{FF2B5EF4-FFF2-40B4-BE49-F238E27FC236}">
                <a16:creationId xmlns:a16="http://schemas.microsoft.com/office/drawing/2014/main" id="{BF28B8E0-0E10-44BB-B28C-BF59029EEED1}"/>
              </a:ext>
            </a:extLst>
          </p:cNvPr>
          <p:cNvSpPr/>
          <p:nvPr/>
        </p:nvSpPr>
        <p:spPr>
          <a:xfrm>
            <a:off x="3332469" y="2375725"/>
            <a:ext cx="503693" cy="324467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64" name="楕円 63">
            <a:extLst>
              <a:ext uri="{FF2B5EF4-FFF2-40B4-BE49-F238E27FC236}">
                <a16:creationId xmlns:a16="http://schemas.microsoft.com/office/drawing/2014/main" id="{6BF21DD6-4889-420D-8B81-C2C90F7A23BD}"/>
              </a:ext>
            </a:extLst>
          </p:cNvPr>
          <p:cNvSpPr/>
          <p:nvPr/>
        </p:nvSpPr>
        <p:spPr>
          <a:xfrm>
            <a:off x="7275397" y="4705207"/>
            <a:ext cx="503693" cy="324467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56" name="タイトル 3">
            <a:extLst>
              <a:ext uri="{FF2B5EF4-FFF2-40B4-BE49-F238E27FC236}">
                <a16:creationId xmlns:a16="http://schemas.microsoft.com/office/drawing/2014/main" id="{29FEDD97-4CA3-40A1-91FF-B0277F537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256" y="152516"/>
            <a:ext cx="7886700" cy="425471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sz="1600" dirty="0"/>
              <a:t>　　　　　　　　　　　コンソーシアム体制と役割分担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2B65E01-C1B0-4B5D-89FC-95EBE5C9D677}"/>
              </a:ext>
            </a:extLst>
          </p:cNvPr>
          <p:cNvSpPr txBox="1"/>
          <p:nvPr/>
        </p:nvSpPr>
        <p:spPr>
          <a:xfrm>
            <a:off x="679256" y="2965803"/>
            <a:ext cx="986611" cy="27699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/>
              <a:t>　活動内容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3100DE6-84A3-4290-AA21-44CE5CEBB5ED}"/>
              </a:ext>
            </a:extLst>
          </p:cNvPr>
          <p:cNvSpPr txBox="1"/>
          <p:nvPr/>
        </p:nvSpPr>
        <p:spPr>
          <a:xfrm>
            <a:off x="839307" y="2395116"/>
            <a:ext cx="82656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役員名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10A3024-22A2-4D5E-B6B0-A4BD766281CF}"/>
              </a:ext>
            </a:extLst>
          </p:cNvPr>
          <p:cNvSpPr txBox="1"/>
          <p:nvPr/>
        </p:nvSpPr>
        <p:spPr>
          <a:xfrm>
            <a:off x="3494644" y="2965803"/>
            <a:ext cx="986611" cy="27699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/>
              <a:t>　活動内容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05DCF5E2-5F17-407F-AF72-B9E19B99CA8E}"/>
              </a:ext>
            </a:extLst>
          </p:cNvPr>
          <p:cNvSpPr txBox="1"/>
          <p:nvPr/>
        </p:nvSpPr>
        <p:spPr>
          <a:xfrm>
            <a:off x="6585016" y="2965803"/>
            <a:ext cx="986611" cy="27699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/>
              <a:t>　活動内容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3F52692-A146-425F-8546-E8BAC7FE2CD2}"/>
              </a:ext>
            </a:extLst>
          </p:cNvPr>
          <p:cNvSpPr txBox="1"/>
          <p:nvPr/>
        </p:nvSpPr>
        <p:spPr>
          <a:xfrm>
            <a:off x="5145388" y="5991241"/>
            <a:ext cx="23553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コンソーシアムの活動内容に応じて適宜加工ください</a:t>
            </a:r>
          </a:p>
        </p:txBody>
      </p:sp>
    </p:spTree>
    <p:extLst>
      <p:ext uri="{BB962C8B-B14F-4D97-AF65-F5344CB8AC3E}">
        <p14:creationId xmlns:p14="http://schemas.microsoft.com/office/powerpoint/2010/main" val="2423185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EC775DA-BC78-4B99-BA44-B8926CAB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6A0AC-F2C6-4C21-B4A0-CF4BD5AB1286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34" name="タイトル 3">
            <a:extLst>
              <a:ext uri="{FF2B5EF4-FFF2-40B4-BE49-F238E27FC236}">
                <a16:creationId xmlns:a16="http://schemas.microsoft.com/office/drawing/2014/main" id="{B5A98AF1-ABCC-4337-AD21-23848FB54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256" y="152516"/>
            <a:ext cx="7886700" cy="425471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sz="1600" dirty="0"/>
              <a:t>　　　　　目指す社会変革・社会実験・コレクティブインパクトについて</a:t>
            </a:r>
          </a:p>
        </p:txBody>
      </p:sp>
    </p:spTree>
    <p:extLst>
      <p:ext uri="{BB962C8B-B14F-4D97-AF65-F5344CB8AC3E}">
        <p14:creationId xmlns:p14="http://schemas.microsoft.com/office/powerpoint/2010/main" val="2504118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10;p2">
            <a:extLst>
              <a:ext uri="{FF2B5EF4-FFF2-40B4-BE49-F238E27FC236}">
                <a16:creationId xmlns:a16="http://schemas.microsoft.com/office/drawing/2014/main" id="{93F64E1E-3FFA-4014-A1FC-87D031BBAA80}"/>
              </a:ext>
            </a:extLst>
          </p:cNvPr>
          <p:cNvSpPr/>
          <p:nvPr/>
        </p:nvSpPr>
        <p:spPr>
          <a:xfrm>
            <a:off x="7864898" y="1145633"/>
            <a:ext cx="1096167" cy="3810373"/>
          </a:xfrm>
          <a:prstGeom prst="flowChartProcess">
            <a:avLst/>
          </a:prstGeom>
          <a:solidFill>
            <a:schemeClr val="lt1"/>
          </a:solidFill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118;p2">
            <a:extLst>
              <a:ext uri="{FF2B5EF4-FFF2-40B4-BE49-F238E27FC236}">
                <a16:creationId xmlns:a16="http://schemas.microsoft.com/office/drawing/2014/main" id="{FC8AE51C-3A0F-42E6-8EC3-128BA09EB8F0}"/>
              </a:ext>
            </a:extLst>
          </p:cNvPr>
          <p:cNvSpPr/>
          <p:nvPr/>
        </p:nvSpPr>
        <p:spPr>
          <a:xfrm>
            <a:off x="155373" y="1147853"/>
            <a:ext cx="2354926" cy="3810373"/>
          </a:xfrm>
          <a:prstGeom prst="flowChartProcess">
            <a:avLst/>
          </a:prstGeom>
          <a:solidFill>
            <a:schemeClr val="lt1"/>
          </a:solidFill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119;p2">
            <a:extLst>
              <a:ext uri="{FF2B5EF4-FFF2-40B4-BE49-F238E27FC236}">
                <a16:creationId xmlns:a16="http://schemas.microsoft.com/office/drawing/2014/main" id="{F9C9FBC8-2B13-43A7-BB18-5D1FA2EDC00E}"/>
              </a:ext>
            </a:extLst>
          </p:cNvPr>
          <p:cNvSpPr/>
          <p:nvPr/>
        </p:nvSpPr>
        <p:spPr>
          <a:xfrm>
            <a:off x="303554" y="745368"/>
            <a:ext cx="1962422" cy="23510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r>
              <a:rPr lang="en-US" altLang="ja-JP" sz="1500" b="1" dirty="0"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ja-JP" altLang="en-US" sz="1500" b="1" dirty="0">
                <a:latin typeface="Calibri"/>
                <a:ea typeface="Calibri"/>
                <a:cs typeface="Calibri"/>
                <a:sym typeface="Calibri"/>
              </a:rPr>
              <a:t>年目事業</a:t>
            </a:r>
            <a:endParaRPr sz="15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21;p2">
            <a:extLst>
              <a:ext uri="{FF2B5EF4-FFF2-40B4-BE49-F238E27FC236}">
                <a16:creationId xmlns:a16="http://schemas.microsoft.com/office/drawing/2014/main" id="{5ACAABC7-AC8D-4820-9C1D-B62126EA1F7E}"/>
              </a:ext>
            </a:extLst>
          </p:cNvPr>
          <p:cNvSpPr/>
          <p:nvPr/>
        </p:nvSpPr>
        <p:spPr>
          <a:xfrm>
            <a:off x="2526436" y="3025824"/>
            <a:ext cx="235424" cy="368490"/>
          </a:xfrm>
          <a:prstGeom prst="rightArrow">
            <a:avLst>
              <a:gd name="adj1" fmla="val 50000"/>
              <a:gd name="adj2" fmla="val 5000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endParaRPr sz="135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22;p2">
            <a:extLst>
              <a:ext uri="{FF2B5EF4-FFF2-40B4-BE49-F238E27FC236}">
                <a16:creationId xmlns:a16="http://schemas.microsoft.com/office/drawing/2014/main" id="{91E05940-8876-4E44-8003-F4A242119741}"/>
              </a:ext>
            </a:extLst>
          </p:cNvPr>
          <p:cNvSpPr/>
          <p:nvPr/>
        </p:nvSpPr>
        <p:spPr>
          <a:xfrm>
            <a:off x="2761860" y="1147177"/>
            <a:ext cx="2344761" cy="3810373"/>
          </a:xfrm>
          <a:prstGeom prst="flowChartProcess">
            <a:avLst/>
          </a:prstGeom>
          <a:solidFill>
            <a:schemeClr val="lt1"/>
          </a:solidFill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3;p2">
            <a:extLst>
              <a:ext uri="{FF2B5EF4-FFF2-40B4-BE49-F238E27FC236}">
                <a16:creationId xmlns:a16="http://schemas.microsoft.com/office/drawing/2014/main" id="{4DEED32E-C2CA-4D35-B298-A519865E7ADC}"/>
              </a:ext>
            </a:extLst>
          </p:cNvPr>
          <p:cNvSpPr/>
          <p:nvPr/>
        </p:nvSpPr>
        <p:spPr>
          <a:xfrm>
            <a:off x="2961738" y="745368"/>
            <a:ext cx="1920875" cy="25799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r>
              <a:rPr lang="ja-JP" altLang="en-US" sz="1500" b="1" dirty="0">
                <a:latin typeface="Calibri"/>
                <a:ea typeface="Calibri"/>
                <a:cs typeface="Calibri"/>
                <a:sym typeface="Calibri"/>
              </a:rPr>
              <a:t>２年目事業</a:t>
            </a:r>
            <a:endParaRPr sz="15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25;p2">
            <a:extLst>
              <a:ext uri="{FF2B5EF4-FFF2-40B4-BE49-F238E27FC236}">
                <a16:creationId xmlns:a16="http://schemas.microsoft.com/office/drawing/2014/main" id="{787D1DD1-FA51-40EA-B485-8A4E236E7343}"/>
              </a:ext>
            </a:extLst>
          </p:cNvPr>
          <p:cNvSpPr/>
          <p:nvPr/>
        </p:nvSpPr>
        <p:spPr>
          <a:xfrm>
            <a:off x="5264015" y="1145633"/>
            <a:ext cx="2344761" cy="3810373"/>
          </a:xfrm>
          <a:prstGeom prst="flowChartProcess">
            <a:avLst/>
          </a:prstGeom>
          <a:solidFill>
            <a:schemeClr val="lt1"/>
          </a:solidFill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endParaRPr sz="13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26;p2">
            <a:extLst>
              <a:ext uri="{FF2B5EF4-FFF2-40B4-BE49-F238E27FC236}">
                <a16:creationId xmlns:a16="http://schemas.microsoft.com/office/drawing/2014/main" id="{038A48A1-1FAA-4895-8440-6096B21073B6}"/>
              </a:ext>
            </a:extLst>
          </p:cNvPr>
          <p:cNvSpPr/>
          <p:nvPr/>
        </p:nvSpPr>
        <p:spPr>
          <a:xfrm>
            <a:off x="5442387" y="745369"/>
            <a:ext cx="1882748" cy="25799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r>
              <a:rPr lang="ja-JP" altLang="en-US" sz="1500" b="1" dirty="0">
                <a:latin typeface="Calibri"/>
                <a:ea typeface="Calibri"/>
                <a:cs typeface="Calibri"/>
                <a:sym typeface="Calibri"/>
              </a:rPr>
              <a:t>３年目事業</a:t>
            </a:r>
            <a:endParaRPr sz="15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27;p2">
            <a:extLst>
              <a:ext uri="{FF2B5EF4-FFF2-40B4-BE49-F238E27FC236}">
                <a16:creationId xmlns:a16="http://schemas.microsoft.com/office/drawing/2014/main" id="{1A8EC260-2DDF-46BF-9BC3-437ECAB551AD}"/>
              </a:ext>
            </a:extLst>
          </p:cNvPr>
          <p:cNvSpPr/>
          <p:nvPr/>
        </p:nvSpPr>
        <p:spPr>
          <a:xfrm>
            <a:off x="5038944" y="3063257"/>
            <a:ext cx="235424" cy="368490"/>
          </a:xfrm>
          <a:prstGeom prst="rightArrow">
            <a:avLst>
              <a:gd name="adj1" fmla="val 50000"/>
              <a:gd name="adj2" fmla="val 5000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endParaRPr sz="135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29;p2">
            <a:extLst>
              <a:ext uri="{FF2B5EF4-FFF2-40B4-BE49-F238E27FC236}">
                <a16:creationId xmlns:a16="http://schemas.microsoft.com/office/drawing/2014/main" id="{D9363B71-2E27-4679-9267-242575084692}"/>
              </a:ext>
            </a:extLst>
          </p:cNvPr>
          <p:cNvSpPr/>
          <p:nvPr/>
        </p:nvSpPr>
        <p:spPr>
          <a:xfrm>
            <a:off x="7615707" y="3018287"/>
            <a:ext cx="231784" cy="374799"/>
          </a:xfrm>
          <a:prstGeom prst="rightArrow">
            <a:avLst>
              <a:gd name="adj1" fmla="val 50000"/>
              <a:gd name="adj2" fmla="val 5000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endParaRPr sz="135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30;p2">
            <a:extLst>
              <a:ext uri="{FF2B5EF4-FFF2-40B4-BE49-F238E27FC236}">
                <a16:creationId xmlns:a16="http://schemas.microsoft.com/office/drawing/2014/main" id="{EEBA2390-DA27-47AA-B7CD-1E19B8536A25}"/>
              </a:ext>
            </a:extLst>
          </p:cNvPr>
          <p:cNvSpPr/>
          <p:nvPr/>
        </p:nvSpPr>
        <p:spPr>
          <a:xfrm>
            <a:off x="7847492" y="745368"/>
            <a:ext cx="1161774" cy="273843"/>
          </a:xfrm>
          <a:prstGeom prst="rect">
            <a:avLst/>
          </a:prstGeom>
          <a:gradFill>
            <a:gsLst>
              <a:gs pos="0">
                <a:srgbClr val="7FB75F"/>
              </a:gs>
              <a:gs pos="50000">
                <a:srgbClr val="6EB141"/>
              </a:gs>
              <a:gs pos="100000">
                <a:srgbClr val="5FA134"/>
              </a:gs>
            </a:gsLst>
            <a:lin ang="5400000" scaled="0"/>
          </a:gradFill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r>
              <a:rPr lang="ja-JP" altLang="en-US" sz="15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事業終了後</a:t>
            </a:r>
            <a:endParaRPr sz="15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タイトル 3">
            <a:extLst>
              <a:ext uri="{FF2B5EF4-FFF2-40B4-BE49-F238E27FC236}">
                <a16:creationId xmlns:a16="http://schemas.microsoft.com/office/drawing/2014/main" id="{85CA7371-004E-41DA-8DDD-2906BC99A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256" y="152516"/>
            <a:ext cx="7886700" cy="425471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sz="1600" dirty="0"/>
              <a:t>　　　　　　　　　　　　</a:t>
            </a:r>
            <a:r>
              <a:rPr lang="ja-JP" altLang="en-US" sz="1600" dirty="0"/>
              <a:t>　　</a:t>
            </a:r>
            <a:r>
              <a:rPr kumimoji="1" lang="ja-JP" altLang="en-US" sz="1600" dirty="0"/>
              <a:t>年次計画と出口戦略について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35DF3F32-296C-4083-B270-E42BCAF277EB}"/>
              </a:ext>
            </a:extLst>
          </p:cNvPr>
          <p:cNvSpPr/>
          <p:nvPr/>
        </p:nvSpPr>
        <p:spPr>
          <a:xfrm>
            <a:off x="155373" y="5304247"/>
            <a:ext cx="3237668" cy="13839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Google Shape;119;p2">
            <a:extLst>
              <a:ext uri="{FF2B5EF4-FFF2-40B4-BE49-F238E27FC236}">
                <a16:creationId xmlns:a16="http://schemas.microsoft.com/office/drawing/2014/main" id="{883E0DA7-EB4F-43B5-B4BB-FEDCA6EE515B}"/>
              </a:ext>
            </a:extLst>
          </p:cNvPr>
          <p:cNvSpPr/>
          <p:nvPr/>
        </p:nvSpPr>
        <p:spPr>
          <a:xfrm>
            <a:off x="242023" y="5124927"/>
            <a:ext cx="2878591" cy="25333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r>
              <a:rPr lang="ja-JP" altLang="en-US" sz="1500" b="1" dirty="0">
                <a:latin typeface="Calibri"/>
                <a:ea typeface="Calibri"/>
                <a:cs typeface="Calibri"/>
                <a:sym typeface="Calibri"/>
              </a:rPr>
              <a:t>目指すアウトプット</a:t>
            </a:r>
            <a:endParaRPr sz="15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23069B1B-4BEE-4B6A-BB2F-F4B9F0CC0759}"/>
              </a:ext>
            </a:extLst>
          </p:cNvPr>
          <p:cNvSpPr/>
          <p:nvPr/>
        </p:nvSpPr>
        <p:spPr>
          <a:xfrm>
            <a:off x="3575463" y="5300773"/>
            <a:ext cx="3237669" cy="13839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Google Shape;119;p2">
            <a:extLst>
              <a:ext uri="{FF2B5EF4-FFF2-40B4-BE49-F238E27FC236}">
                <a16:creationId xmlns:a16="http://schemas.microsoft.com/office/drawing/2014/main" id="{867AB21E-6641-42CE-B4BB-DB0A02C4BDAB}"/>
              </a:ext>
            </a:extLst>
          </p:cNvPr>
          <p:cNvSpPr/>
          <p:nvPr/>
        </p:nvSpPr>
        <p:spPr>
          <a:xfrm>
            <a:off x="3717360" y="5124926"/>
            <a:ext cx="2878591" cy="25333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r>
              <a:rPr lang="ja-JP" altLang="en-US" sz="1500" b="1" dirty="0">
                <a:latin typeface="Calibri"/>
                <a:ea typeface="Calibri"/>
                <a:cs typeface="Calibri"/>
                <a:sym typeface="Calibri"/>
              </a:rPr>
              <a:t>短期アウトカム</a:t>
            </a:r>
            <a:endParaRPr sz="15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D2678B7B-CDA3-4699-AE7F-32540B06DEBA}"/>
              </a:ext>
            </a:extLst>
          </p:cNvPr>
          <p:cNvSpPr/>
          <p:nvPr/>
        </p:nvSpPr>
        <p:spPr>
          <a:xfrm>
            <a:off x="6955030" y="5300773"/>
            <a:ext cx="2006036" cy="13839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Google Shape;119;p2">
            <a:extLst>
              <a:ext uri="{FF2B5EF4-FFF2-40B4-BE49-F238E27FC236}">
                <a16:creationId xmlns:a16="http://schemas.microsoft.com/office/drawing/2014/main" id="{72449589-3E51-40CC-825A-978F0874344F}"/>
              </a:ext>
            </a:extLst>
          </p:cNvPr>
          <p:cNvSpPr/>
          <p:nvPr/>
        </p:nvSpPr>
        <p:spPr>
          <a:xfrm>
            <a:off x="7078321" y="5107221"/>
            <a:ext cx="1764526" cy="27998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r>
              <a:rPr lang="ja-JP" altLang="en-US" sz="1500" b="1" dirty="0">
                <a:latin typeface="Calibri"/>
                <a:ea typeface="Calibri"/>
                <a:cs typeface="Calibri"/>
                <a:sym typeface="Calibri"/>
              </a:rPr>
              <a:t>中長期アウトカム</a:t>
            </a:r>
            <a:endParaRPr sz="1500" b="1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0608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127</Words>
  <Application>Microsoft Office PowerPoint</Application>
  <PresentationFormat>画面に合わせる (4:3)</PresentationFormat>
  <Paragraphs>50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事業名</vt:lpstr>
      <vt:lpstr>　　　　　　　　　　　コンソーシアム体制と役割分担</vt:lpstr>
      <vt:lpstr>　　　　　目指す社会変革・社会実験・コレクティブインパクトについて</vt:lpstr>
      <vt:lpstr>　　　　　　　　　　　　　　年次計画と出口戦略について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事業名</dc:title>
  <dc:creator>（公財）長野県みらい基金</dc:creator>
  <cp:lastModifiedBy>（公財）長野県みらい基金</cp:lastModifiedBy>
  <cp:revision>4</cp:revision>
  <dcterms:created xsi:type="dcterms:W3CDTF">2022-01-28T13:49:07Z</dcterms:created>
  <dcterms:modified xsi:type="dcterms:W3CDTF">2022-01-28T14:09:34Z</dcterms:modified>
</cp:coreProperties>
</file>